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charts/chart8.xml" ContentType="application/vnd.openxmlformats-officedocument.drawingml.chart+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7" r:id="rId2"/>
    <p:sldId id="262" r:id="rId3"/>
    <p:sldId id="289" r:id="rId4"/>
    <p:sldId id="270"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8" r:id="rId18"/>
    <p:sldId id="27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290" r:id="rId34"/>
    <p:sldId id="291" r:id="rId35"/>
    <p:sldId id="359" r:id="rId36"/>
    <p:sldId id="293" r:id="rId37"/>
    <p:sldId id="295" r:id="rId38"/>
    <p:sldId id="296" r:id="rId39"/>
    <p:sldId id="297" r:id="rId40"/>
    <p:sldId id="299" r:id="rId41"/>
    <p:sldId id="300" r:id="rId42"/>
    <p:sldId id="301" r:id="rId43"/>
    <p:sldId id="302" r:id="rId44"/>
    <p:sldId id="360" r:id="rId45"/>
    <p:sldId id="305" r:id="rId46"/>
    <p:sldId id="307" r:id="rId47"/>
    <p:sldId id="308" r:id="rId48"/>
    <p:sldId id="361" r:id="rId49"/>
    <p:sldId id="363" r:id="rId50"/>
    <p:sldId id="312" r:id="rId51"/>
    <p:sldId id="343" r:id="rId52"/>
    <p:sldId id="313" r:id="rId53"/>
    <p:sldId id="314" r:id="rId54"/>
    <p:sldId id="315" r:id="rId55"/>
    <p:sldId id="316" r:id="rId56"/>
    <p:sldId id="317" r:id="rId57"/>
    <p:sldId id="318" r:id="rId58"/>
    <p:sldId id="273" r:id="rId59"/>
    <p:sldId id="286" r:id="rId60"/>
    <p:sldId id="287" r:id="rId61"/>
    <p:sldId id="381"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4" autoAdjust="0"/>
    <p:restoredTop sz="82153" autoAdjust="0"/>
  </p:normalViewPr>
  <p:slideViewPr>
    <p:cSldViewPr snapToGrid="0" snapToObjects="1">
      <p:cViewPr>
        <p:scale>
          <a:sx n="70" d="100"/>
          <a:sy n="70" d="100"/>
        </p:scale>
        <p:origin x="-19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5.xml.rels><?xml version="1.0" encoding="UTF-8" standalone="yes"?>
<Relationships xmlns="http://schemas.openxmlformats.org/package/2006/relationships"><Relationship Id="rId1" Type="http://schemas.openxmlformats.org/officeDocument/2006/relationships/oleObject" Target="file:///C:\Users\TEMP.Santiago-PC\Desktop\Basket_updated_MOREDAT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EMP.Santiago-PC\Desktop\Basket_updated_MOREDAT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arrett\AppData\Roaming\Microsoft\Excel\Basket_updated%20(version%201).xlsb"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arrett\AppData\Roaming\Microsoft\Excel\Basket_updated%20(version%201).xlsb"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solidFill>
                  <a:schemeClr val="bg1"/>
                </a:solidFill>
              </a:rPr>
              <a:t>Sales</a:t>
            </a:r>
          </a:p>
        </c:rich>
      </c:tx>
      <c:layout>
        <c:manualLayout>
          <c:xMode val="edge"/>
          <c:yMode val="edge"/>
          <c:x val="0.280476815398075"/>
          <c:y val="0.0555555555555555"/>
        </c:manualLayout>
      </c:layout>
      <c:overlay val="0"/>
    </c:title>
    <c:autoTitleDeleted val="0"/>
    <c:plotArea>
      <c:layout>
        <c:manualLayout>
          <c:layoutTarget val="inner"/>
          <c:xMode val="edge"/>
          <c:yMode val="edge"/>
          <c:x val="0.118533704087978"/>
          <c:y val="0.183003839252998"/>
          <c:w val="0.398331522030159"/>
          <c:h val="0.644961615775054"/>
        </c:manualLayout>
      </c:layout>
      <c:pieChart>
        <c:varyColors val="1"/>
        <c:ser>
          <c:idx val="0"/>
          <c:order val="0"/>
          <c:tx>
            <c:strRef>
              <c:f>Sheet1!$B$1</c:f>
              <c:strCache>
                <c:ptCount val="1"/>
                <c:pt idx="0">
                  <c:v>Sales</c:v>
                </c:pt>
              </c:strCache>
            </c:strRef>
          </c:tx>
          <c:cat>
            <c:strRef>
              <c:f>Sheet1!$A$2:$A$9</c:f>
              <c:strCache>
                <c:ptCount val="8"/>
                <c:pt idx="0">
                  <c:v>Other food items</c:v>
                </c:pt>
                <c:pt idx="1">
                  <c:v>Meat, fish, poultry and delicatessen items</c:v>
                </c:pt>
                <c:pt idx="2">
                  <c:v>Other non-food items</c:v>
                </c:pt>
                <c:pt idx="3">
                  <c:v>Drugs and health products</c:v>
                </c:pt>
                <c:pt idx="4">
                  <c:v>Fruit and vegetables</c:v>
                </c:pt>
                <c:pt idx="5">
                  <c:v>Dairy products</c:v>
                </c:pt>
                <c:pt idx="6">
                  <c:v>Beverages (including alcohol)</c:v>
                </c:pt>
                <c:pt idx="7">
                  <c:v>Frozen foods</c:v>
                </c:pt>
              </c:strCache>
            </c:strRef>
          </c:cat>
          <c:val>
            <c:numRef>
              <c:f>Sheet1!$B$2:$B$9</c:f>
              <c:numCache>
                <c:formatCode>General</c:formatCode>
                <c:ptCount val="8"/>
                <c:pt idx="0">
                  <c:v>0.28</c:v>
                </c:pt>
                <c:pt idx="1">
                  <c:v>0.17</c:v>
                </c:pt>
                <c:pt idx="2">
                  <c:v>0.15</c:v>
                </c:pt>
                <c:pt idx="3">
                  <c:v>0.1</c:v>
                </c:pt>
                <c:pt idx="4">
                  <c:v>0.1</c:v>
                </c:pt>
                <c:pt idx="5">
                  <c:v>0.08</c:v>
                </c:pt>
                <c:pt idx="6">
                  <c:v>0.07</c:v>
                </c:pt>
                <c:pt idx="7">
                  <c:v>0.05</c:v>
                </c:pt>
              </c:numCache>
            </c:numRef>
          </c:val>
        </c:ser>
        <c:dLbls>
          <c:showLegendKey val="0"/>
          <c:showVal val="0"/>
          <c:showCatName val="0"/>
          <c:showSerName val="0"/>
          <c:showPercent val="1"/>
          <c:showBubbleSize val="0"/>
          <c:showLeaderLines val="0"/>
        </c:dLbls>
        <c:firstSliceAng val="0"/>
      </c:pieChart>
    </c:plotArea>
    <c:legend>
      <c:legendPos val="r"/>
      <c:layout>
        <c:manualLayout>
          <c:xMode val="edge"/>
          <c:yMode val="edge"/>
          <c:x val="0.55064553449994"/>
          <c:y val="0.13303840482144"/>
          <c:w val="0.346524421407121"/>
          <c:h val="0.86382993142364"/>
        </c:manualLayout>
      </c:layout>
      <c:overlay val="0"/>
      <c:txPr>
        <a:bodyPr/>
        <a:lstStyle/>
        <a:p>
          <a:pPr>
            <a:defRPr sz="1200"/>
          </a:pPr>
          <a:endParaRPr lang="en-US"/>
        </a:p>
      </c:txPr>
    </c:legend>
    <c:plotVisOnly val="1"/>
    <c:dispBlanksAs val="zero"/>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cat>
            <c:strRef>
              <c:f>Sheet1!$A$10:$A$16</c:f>
              <c:strCache>
                <c:ptCount val="7"/>
                <c:pt idx="0">
                  <c:v>Purchases</c:v>
                </c:pt>
                <c:pt idx="1">
                  <c:v>Wages</c:v>
                </c:pt>
                <c:pt idx="2">
                  <c:v>Rent</c:v>
                </c:pt>
                <c:pt idx="3">
                  <c:v>Depreciation</c:v>
                </c:pt>
                <c:pt idx="4">
                  <c:v>Utilities</c:v>
                </c:pt>
                <c:pt idx="5">
                  <c:v>Other</c:v>
                </c:pt>
                <c:pt idx="6">
                  <c:v>Profit</c:v>
                </c:pt>
              </c:strCache>
            </c:strRef>
          </c:cat>
          <c:val>
            <c:numRef>
              <c:f>Sheet1!$B$10:$B$16</c:f>
              <c:numCache>
                <c:formatCode>General</c:formatCode>
                <c:ptCount val="7"/>
                <c:pt idx="0">
                  <c:v>0.72</c:v>
                </c:pt>
                <c:pt idx="1">
                  <c:v>0.096</c:v>
                </c:pt>
                <c:pt idx="2">
                  <c:v>0.03</c:v>
                </c:pt>
                <c:pt idx="3">
                  <c:v>0.02</c:v>
                </c:pt>
                <c:pt idx="4">
                  <c:v>0.01</c:v>
                </c:pt>
                <c:pt idx="5">
                  <c:v>0.104</c:v>
                </c:pt>
                <c:pt idx="6">
                  <c:v>0.02</c:v>
                </c:pt>
              </c:numCache>
            </c:numRef>
          </c:val>
        </c:ser>
        <c:dLbls>
          <c:showLegendKey val="0"/>
          <c:showVal val="0"/>
          <c:showCatName val="1"/>
          <c:showSerName val="0"/>
          <c:showPercent val="1"/>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Market Share</a:t>
            </a:r>
            <a:endParaRPr lang="en-US" dirty="0"/>
          </a:p>
        </c:rich>
      </c:tx>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cat>
            <c:strRef>
              <c:f>Sheet1!$A$2:$A$5</c:f>
              <c:strCache>
                <c:ptCount val="4"/>
                <c:pt idx="0">
                  <c:v>The Kroger Co.</c:v>
                </c:pt>
                <c:pt idx="1">
                  <c:v>Safeway Inc.</c:v>
                </c:pt>
                <c:pt idx="2">
                  <c:v>Supervalu Inc.</c:v>
                </c:pt>
                <c:pt idx="3">
                  <c:v>Others</c:v>
                </c:pt>
              </c:strCache>
            </c:strRef>
          </c:cat>
          <c:val>
            <c:numRef>
              <c:f>Sheet1!$B$2:$B$5</c:f>
              <c:numCache>
                <c:formatCode>0.00%</c:formatCode>
                <c:ptCount val="4"/>
                <c:pt idx="0">
                  <c:v>0.166</c:v>
                </c:pt>
                <c:pt idx="1">
                  <c:v>0.087</c:v>
                </c:pt>
                <c:pt idx="2">
                  <c:v>0.058</c:v>
                </c:pt>
                <c:pt idx="3">
                  <c:v>0.689</c:v>
                </c:pt>
              </c:numCache>
            </c:numRef>
          </c:val>
        </c:ser>
        <c:dLbls>
          <c:showLegendKey val="0"/>
          <c:showVal val="0"/>
          <c:showCatName val="0"/>
          <c:showSerName val="0"/>
          <c:showPercent val="1"/>
          <c:showBubbleSize val="0"/>
          <c:showLeaderLines val="0"/>
        </c:dLbls>
      </c:pie3DChart>
    </c:plotArea>
    <c:legend>
      <c:legendPos val="t"/>
      <c:layout/>
      <c:overlay val="0"/>
    </c:legend>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1"/>
    <c:plotArea>
      <c:layout/>
      <c:barChart>
        <c:barDir val="bar"/>
        <c:grouping val="clustered"/>
        <c:varyColors val="0"/>
        <c:ser>
          <c:idx val="0"/>
          <c:order val="0"/>
          <c:tx>
            <c:strRef>
              <c:f>Sheet1!$B$1</c:f>
              <c:strCache>
                <c:ptCount val="1"/>
                <c:pt idx="0">
                  <c:v>Percent</c:v>
                </c:pt>
              </c:strCache>
            </c:strRef>
          </c:tx>
          <c:invertIfNegative val="0"/>
          <c:dLbls>
            <c:dLblPos val="inEnd"/>
            <c:showLegendKey val="0"/>
            <c:showVal val="1"/>
            <c:showCatName val="0"/>
            <c:showSerName val="0"/>
            <c:showPercent val="0"/>
            <c:showBubbleSize val="0"/>
            <c:showLeaderLines val="0"/>
          </c:dLbls>
          <c:cat>
            <c:strRef>
              <c:f>Sheet1!$A$2:$A$7</c:f>
              <c:strCache>
                <c:ptCount val="6"/>
                <c:pt idx="0">
                  <c:v>Fresh &amp; Easy</c:v>
                </c:pt>
                <c:pt idx="1">
                  <c:v>Aldi's</c:v>
                </c:pt>
                <c:pt idx="2">
                  <c:v>Whole Foods Market</c:v>
                </c:pt>
                <c:pt idx="3">
                  <c:v>Great Atlantic &amp; Pacific Tea Company</c:v>
                </c:pt>
                <c:pt idx="4">
                  <c:v>Delhalze America Inc</c:v>
                </c:pt>
                <c:pt idx="5">
                  <c:v>Publix Super Markets</c:v>
                </c:pt>
              </c:strCache>
            </c:strRef>
          </c:cat>
          <c:val>
            <c:numRef>
              <c:f>Sheet1!$B$2:$B$7</c:f>
              <c:numCache>
                <c:formatCode>General</c:formatCode>
                <c:ptCount val="6"/>
                <c:pt idx="0">
                  <c:v>1.0</c:v>
                </c:pt>
                <c:pt idx="1">
                  <c:v>1.0</c:v>
                </c:pt>
                <c:pt idx="2">
                  <c:v>1.7</c:v>
                </c:pt>
                <c:pt idx="3">
                  <c:v>3.5</c:v>
                </c:pt>
                <c:pt idx="4">
                  <c:v>4.0</c:v>
                </c:pt>
                <c:pt idx="5">
                  <c:v>4.7</c:v>
                </c:pt>
              </c:numCache>
            </c:numRef>
          </c:val>
        </c:ser>
        <c:dLbls>
          <c:showLegendKey val="0"/>
          <c:showVal val="0"/>
          <c:showCatName val="0"/>
          <c:showSerName val="0"/>
          <c:showPercent val="0"/>
          <c:showBubbleSize val="0"/>
        </c:dLbls>
        <c:gapWidth val="75"/>
        <c:overlap val="40"/>
        <c:axId val="2139379288"/>
        <c:axId val="2135034776"/>
      </c:barChart>
      <c:catAx>
        <c:axId val="2139379288"/>
        <c:scaling>
          <c:orientation val="minMax"/>
        </c:scaling>
        <c:delete val="0"/>
        <c:axPos val="l"/>
        <c:majorTickMark val="none"/>
        <c:minorTickMark val="none"/>
        <c:tickLblPos val="nextTo"/>
        <c:crossAx val="2135034776"/>
        <c:crosses val="autoZero"/>
        <c:auto val="1"/>
        <c:lblAlgn val="ctr"/>
        <c:lblOffset val="100"/>
        <c:noMultiLvlLbl val="0"/>
      </c:catAx>
      <c:valAx>
        <c:axId val="2135034776"/>
        <c:scaling>
          <c:orientation val="minMax"/>
        </c:scaling>
        <c:delete val="0"/>
        <c:axPos val="b"/>
        <c:majorGridlines/>
        <c:numFmt formatCode="General" sourceLinked="1"/>
        <c:majorTickMark val="none"/>
        <c:minorTickMark val="none"/>
        <c:tickLblPos val="nextTo"/>
        <c:crossAx val="2139379288"/>
        <c:crosses val="autoZero"/>
        <c:crossBetween val="between"/>
      </c:valAx>
    </c:plotArea>
    <c:legend>
      <c:legendPos val="r"/>
      <c:layout>
        <c:manualLayout>
          <c:xMode val="edge"/>
          <c:yMode val="edge"/>
          <c:x val="0.534575807985854"/>
          <c:y val="0.772339823935659"/>
          <c:w val="0.192672758234668"/>
          <c:h val="0.098738371778462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5"/>
    </mc:Choice>
    <mc:Fallback>
      <c:style val="35"/>
    </mc:Fallback>
  </mc:AlternateContent>
  <c:chart>
    <c:title>
      <c:tx>
        <c:rich>
          <a:bodyPr/>
          <a:lstStyle/>
          <a:p>
            <a:pPr>
              <a:defRPr/>
            </a:pPr>
            <a:r>
              <a:rPr lang="en-US" dirty="0"/>
              <a:t>Private Label and National Brands Price </a:t>
            </a:r>
            <a:r>
              <a:rPr lang="en-US" dirty="0" smtClean="0"/>
              <a:t>Differential</a:t>
            </a:r>
            <a:endParaRPr lang="en-US" dirty="0"/>
          </a:p>
        </c:rich>
      </c:tx>
      <c:layout/>
      <c:overlay val="0"/>
    </c:title>
    <c:autoTitleDeleted val="0"/>
    <c:plotArea>
      <c:layout/>
      <c:barChart>
        <c:barDir val="col"/>
        <c:grouping val="clustered"/>
        <c:varyColors val="0"/>
        <c:ser>
          <c:idx val="0"/>
          <c:order val="0"/>
          <c:tx>
            <c:strRef>
              <c:f>PL!$B$2</c:f>
              <c:strCache>
                <c:ptCount val="1"/>
                <c:pt idx="0">
                  <c:v>% Price Differential</c:v>
                </c:pt>
              </c:strCache>
            </c:strRef>
          </c:tx>
          <c:invertIfNegative val="0"/>
          <c:dLbls>
            <c:dLbl>
              <c:idx val="0"/>
              <c:layout>
                <c:manualLayout>
                  <c:x val="0.00277777777777778"/>
                  <c:y val="-0.00242174952011596"/>
                </c:manualLayout>
              </c:layout>
              <c:dLblPos val="outEnd"/>
              <c:showLegendKey val="0"/>
              <c:showVal val="1"/>
              <c:showCatName val="0"/>
              <c:showSerName val="0"/>
              <c:showPercent val="0"/>
              <c:showBubbleSize val="0"/>
            </c:dLbl>
            <c:dLbl>
              <c:idx val="1"/>
              <c:layout>
                <c:manualLayout>
                  <c:x val="0.0"/>
                  <c:y val="-0.0206593961851026"/>
                </c:manualLayout>
              </c:layout>
              <c:dLblPos val="outEnd"/>
              <c:showLegendKey val="0"/>
              <c:showVal val="1"/>
              <c:showCatName val="0"/>
              <c:showSerName val="0"/>
              <c:showPercent val="0"/>
              <c:showBubbleSize val="0"/>
            </c:dLbl>
            <c:dLbl>
              <c:idx val="2"/>
              <c:layout>
                <c:manualLayout>
                  <c:x val="0.0"/>
                  <c:y val="-0.00996420901932715"/>
                </c:manualLayout>
              </c:layout>
              <c:dLblPos val="outEnd"/>
              <c:showLegendKey val="0"/>
              <c:showVal val="1"/>
              <c:showCatName val="0"/>
              <c:showSerName val="0"/>
              <c:showPercent val="0"/>
              <c:showBubbleSize val="0"/>
            </c:dLbl>
            <c:dLbl>
              <c:idx val="3"/>
              <c:layout>
                <c:manualLayout>
                  <c:x val="0.0"/>
                  <c:y val="0.0149912277008154"/>
                </c:manualLayout>
              </c:layout>
              <c:dLblPos val="outEnd"/>
              <c:showLegendKey val="0"/>
              <c:showVal val="1"/>
              <c:showCatName val="0"/>
              <c:showSerName val="0"/>
              <c:showPercent val="0"/>
              <c:showBubbleSize val="0"/>
            </c:dLbl>
            <c:dLbl>
              <c:idx val="4"/>
              <c:layout>
                <c:manualLayout>
                  <c:x val="3.28109604135823E-17"/>
                  <c:y val="-0.00996420901932715"/>
                </c:manualLayout>
              </c:layout>
              <c:dLblPos val="outEnd"/>
              <c:showLegendKey val="0"/>
              <c:showVal val="1"/>
              <c:showCatName val="0"/>
              <c:showSerName val="0"/>
              <c:showPercent val="0"/>
              <c:showBubbleSize val="0"/>
            </c:dLbl>
            <c:dLbl>
              <c:idx val="5"/>
              <c:layout>
                <c:manualLayout>
                  <c:x val="0.0"/>
                  <c:y val="-0.00639914663073533"/>
                </c:manualLayout>
              </c:layout>
              <c:dLblPos val="outEnd"/>
              <c:showLegendKey val="0"/>
              <c:showVal val="1"/>
              <c:showCatName val="0"/>
              <c:showSerName val="0"/>
              <c:showPercent val="0"/>
              <c:showBubbleSize val="0"/>
            </c:dLbl>
            <c:dLbl>
              <c:idx val="6"/>
              <c:layout>
                <c:manualLayout>
                  <c:x val="0.0"/>
                  <c:y val="-0.00283408424214353"/>
                </c:manualLayout>
              </c:layout>
              <c:dLblPos val="outEnd"/>
              <c:showLegendKey val="0"/>
              <c:showVal val="1"/>
              <c:showCatName val="0"/>
              <c:showSerName val="0"/>
              <c:showPercent val="0"/>
              <c:showBubbleSize val="0"/>
            </c:dLbl>
            <c:dLbl>
              <c:idx val="7"/>
              <c:layout>
                <c:manualLayout>
                  <c:x val="-0.00277777777777778"/>
                  <c:y val="-0.00524190073255773"/>
                </c:manualLayout>
              </c:layout>
              <c:dLblPos val="outEnd"/>
              <c:showLegendKey val="0"/>
              <c:showVal val="1"/>
              <c:showCatName val="0"/>
              <c:showSerName val="0"/>
              <c:showPercent val="0"/>
              <c:showBubbleSize val="0"/>
            </c:dLbl>
            <c:dLbl>
              <c:idx val="8"/>
              <c:layout>
                <c:manualLayout>
                  <c:x val="-0.00138888888888889"/>
                  <c:y val="0.00611842362988209"/>
                </c:manualLayout>
              </c:layout>
              <c:dLblPos val="outEnd"/>
              <c:showLegendKey val="0"/>
              <c:showVal val="1"/>
              <c:showCatName val="0"/>
              <c:showSerName val="0"/>
              <c:showPercent val="0"/>
              <c:showBubbleSize val="0"/>
            </c:dLbl>
            <c:dLbl>
              <c:idx val="9"/>
              <c:layout>
                <c:manualLayout>
                  <c:x val="-6.56219208271648E-17"/>
                  <c:y val="-0.00283408424214353"/>
                </c:manualLayout>
              </c:layout>
              <c:dLblPos val="outEnd"/>
              <c:showLegendKey val="0"/>
              <c:showVal val="1"/>
              <c:showCatName val="0"/>
              <c:showSerName val="0"/>
              <c:showPercent val="0"/>
              <c:showBubbleSize val="0"/>
            </c:dLbl>
            <c:dLbl>
              <c:idx val="10"/>
              <c:layout>
                <c:manualLayout>
                  <c:x val="0.0"/>
                  <c:y val="0.00786110292363188"/>
                </c:manualLayout>
              </c:layout>
              <c:dLblPos val="outEnd"/>
              <c:showLegendKey val="0"/>
              <c:showVal val="1"/>
              <c:showCatName val="0"/>
              <c:showSerName val="0"/>
              <c:showPercent val="0"/>
              <c:showBubbleSize val="0"/>
            </c:dLbl>
            <c:dLbl>
              <c:idx val="11"/>
              <c:layout>
                <c:manualLayout>
                  <c:x val="0.0"/>
                  <c:y val="-0.0206593961851026"/>
                </c:manualLayout>
              </c:layout>
              <c:dLblPos val="outEnd"/>
              <c:showLegendKey val="0"/>
              <c:showVal val="1"/>
              <c:showCatName val="0"/>
              <c:showSerName val="0"/>
              <c:showPercent val="0"/>
              <c:showBubbleSize val="0"/>
            </c:dLbl>
            <c:dLbl>
              <c:idx val="12"/>
              <c:layout>
                <c:manualLayout>
                  <c:x val="0.0"/>
                  <c:y val="-0.00283408424214353"/>
                </c:manualLayout>
              </c:layout>
              <c:dLblPos val="outEnd"/>
              <c:showLegendKey val="0"/>
              <c:showVal val="1"/>
              <c:showCatName val="0"/>
              <c:showSerName val="0"/>
              <c:showPercent val="0"/>
              <c:showBubbleSize val="0"/>
            </c:dLbl>
            <c:dLbl>
              <c:idx val="13"/>
              <c:layout>
                <c:manualLayout>
                  <c:x val="0.00416666666666667"/>
                  <c:y val="0.00114329925177263"/>
                </c:manualLayout>
              </c:layout>
              <c:dLblPos val="outEnd"/>
              <c:showLegendKey val="0"/>
              <c:showVal val="1"/>
              <c:showCatName val="0"/>
              <c:showSerName val="0"/>
              <c:showPercent val="0"/>
              <c:showBubbleSize val="0"/>
            </c:dLbl>
            <c:dLbl>
              <c:idx val="14"/>
              <c:layout>
                <c:manualLayout>
                  <c:x val="0.0"/>
                  <c:y val="-0.00639914663073533"/>
                </c:manualLayout>
              </c:layout>
              <c:dLblPos val="outEnd"/>
              <c:showLegendKey val="0"/>
              <c:showVal val="1"/>
              <c:showCatName val="0"/>
              <c:showSerName val="0"/>
              <c:showPercent val="0"/>
              <c:showBubbleSize val="0"/>
            </c:dLbl>
            <c:dLbl>
              <c:idx val="15"/>
              <c:layout>
                <c:manualLayout>
                  <c:x val="0.0"/>
                  <c:y val="0.00429604053504008"/>
                </c:manualLayout>
              </c:layout>
              <c:dLblPos val="outEnd"/>
              <c:showLegendKey val="0"/>
              <c:showVal val="1"/>
              <c:showCatName val="0"/>
              <c:showSerName val="0"/>
              <c:showPercent val="0"/>
              <c:showBubbleSize val="0"/>
            </c:dLbl>
            <c:dLblPos val="inEnd"/>
            <c:showLegendKey val="0"/>
            <c:showVal val="1"/>
            <c:showCatName val="0"/>
            <c:showSerName val="0"/>
            <c:showPercent val="0"/>
            <c:showBubbleSize val="0"/>
            <c:showLeaderLines val="0"/>
          </c:dLbls>
          <c:cat>
            <c:strRef>
              <c:f>PL!$A$5:$A$20</c:f>
              <c:strCache>
                <c:ptCount val="16"/>
                <c:pt idx="0">
                  <c:v>Baking and Cooking</c:v>
                </c:pt>
                <c:pt idx="1">
                  <c:v>Boxed dinners</c:v>
                </c:pt>
                <c:pt idx="2">
                  <c:v>Beverages</c:v>
                </c:pt>
                <c:pt idx="3">
                  <c:v>Breakfast Foods</c:v>
                </c:pt>
                <c:pt idx="4">
                  <c:v>Canned Foods</c:v>
                </c:pt>
                <c:pt idx="5">
                  <c:v>Condiments</c:v>
                </c:pt>
                <c:pt idx="6">
                  <c:v>Coffee and Tea</c:v>
                </c:pt>
                <c:pt idx="7">
                  <c:v>Dairy</c:v>
                </c:pt>
                <c:pt idx="8">
                  <c:v>Salad dressing</c:v>
                </c:pt>
                <c:pt idx="9">
                  <c:v>Frozen food</c:v>
                </c:pt>
                <c:pt idx="10">
                  <c:v>Mexican</c:v>
                </c:pt>
                <c:pt idx="11">
                  <c:v>Meat and seafood</c:v>
                </c:pt>
                <c:pt idx="12">
                  <c:v>Packaged bread</c:v>
                </c:pt>
                <c:pt idx="13">
                  <c:v>Pasta, rice and beans</c:v>
                </c:pt>
                <c:pt idx="14">
                  <c:v>Snacks</c:v>
                </c:pt>
                <c:pt idx="15">
                  <c:v>Soup and chili</c:v>
                </c:pt>
              </c:strCache>
            </c:strRef>
          </c:cat>
          <c:val>
            <c:numRef>
              <c:f>PL!$B$5:$B$20</c:f>
              <c:numCache>
                <c:formatCode>General</c:formatCode>
                <c:ptCount val="16"/>
                <c:pt idx="0">
                  <c:v>17.23999999999999</c:v>
                </c:pt>
                <c:pt idx="1">
                  <c:v>28.45</c:v>
                </c:pt>
                <c:pt idx="2">
                  <c:v>28.95</c:v>
                </c:pt>
                <c:pt idx="3">
                  <c:v>26.59</c:v>
                </c:pt>
                <c:pt idx="4">
                  <c:v>23.35</c:v>
                </c:pt>
                <c:pt idx="5">
                  <c:v>19.25</c:v>
                </c:pt>
                <c:pt idx="6">
                  <c:v>18.82999999999999</c:v>
                </c:pt>
                <c:pt idx="7">
                  <c:v>20.58</c:v>
                </c:pt>
                <c:pt idx="8">
                  <c:v>16.88</c:v>
                </c:pt>
                <c:pt idx="9">
                  <c:v>19.13000000000001</c:v>
                </c:pt>
                <c:pt idx="10">
                  <c:v>24.61000000000001</c:v>
                </c:pt>
                <c:pt idx="11">
                  <c:v>18.13000000000001</c:v>
                </c:pt>
                <c:pt idx="12">
                  <c:v>33.62000000000001</c:v>
                </c:pt>
                <c:pt idx="13">
                  <c:v>22.64</c:v>
                </c:pt>
                <c:pt idx="14">
                  <c:v>22.97999999999999</c:v>
                </c:pt>
                <c:pt idx="15">
                  <c:v>25.06</c:v>
                </c:pt>
              </c:numCache>
            </c:numRef>
          </c:val>
        </c:ser>
        <c:dLbls>
          <c:showLegendKey val="0"/>
          <c:showVal val="0"/>
          <c:showCatName val="0"/>
          <c:showSerName val="0"/>
          <c:showPercent val="0"/>
          <c:showBubbleSize val="0"/>
        </c:dLbls>
        <c:gapWidth val="75"/>
        <c:overlap val="40"/>
        <c:axId val="-2028521640"/>
        <c:axId val="-2028518664"/>
      </c:barChart>
      <c:catAx>
        <c:axId val="-2028521640"/>
        <c:scaling>
          <c:orientation val="minMax"/>
        </c:scaling>
        <c:delete val="0"/>
        <c:axPos val="b"/>
        <c:majorTickMark val="none"/>
        <c:minorTickMark val="none"/>
        <c:tickLblPos val="nextTo"/>
        <c:crossAx val="-2028518664"/>
        <c:crosses val="autoZero"/>
        <c:auto val="1"/>
        <c:lblAlgn val="ctr"/>
        <c:lblOffset val="100"/>
        <c:noMultiLvlLbl val="0"/>
      </c:catAx>
      <c:valAx>
        <c:axId val="-2028518664"/>
        <c:scaling>
          <c:orientation val="minMax"/>
        </c:scaling>
        <c:delete val="0"/>
        <c:axPos val="l"/>
        <c:numFmt formatCode="General" sourceLinked="1"/>
        <c:majorTickMark val="none"/>
        <c:minorTickMark val="none"/>
        <c:tickLblPos val="nextTo"/>
        <c:crossAx val="-20285216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PL Price</a:t>
            </a:r>
            <a:r>
              <a:rPr lang="en-US" baseline="0"/>
              <a:t> Differences</a:t>
            </a:r>
            <a:endParaRPr lang="en-US"/>
          </a:p>
        </c:rich>
      </c:tx>
      <c:layout/>
      <c:overlay val="0"/>
    </c:title>
    <c:autoTitleDeleted val="0"/>
    <c:plotArea>
      <c:layout>
        <c:manualLayout>
          <c:layoutTarget val="inner"/>
          <c:xMode val="edge"/>
          <c:yMode val="edge"/>
          <c:x val="0.138875"/>
          <c:y val="0.104616797900262"/>
          <c:w val="0.838902777777778"/>
          <c:h val="0.757342957130359"/>
        </c:manualLayout>
      </c:layout>
      <c:lineChart>
        <c:grouping val="standard"/>
        <c:varyColors val="0"/>
        <c:ser>
          <c:idx val="0"/>
          <c:order val="0"/>
          <c:tx>
            <c:strRef>
              <c:f>'PL Ithaca'!$B$2</c:f>
              <c:strCache>
                <c:ptCount val="1"/>
                <c:pt idx="0">
                  <c:v>Wegmans</c:v>
                </c:pt>
              </c:strCache>
            </c:strRef>
          </c:tx>
          <c:marker>
            <c:symbol val="none"/>
          </c:marker>
          <c:cat>
            <c:strRef>
              <c:f>'PL Ithaca'!$A$3:$A$6</c:f>
              <c:strCache>
                <c:ptCount val="4"/>
                <c:pt idx="0">
                  <c:v>Cheese</c:v>
                </c:pt>
                <c:pt idx="1">
                  <c:v>Orange Juice</c:v>
                </c:pt>
                <c:pt idx="2">
                  <c:v>Milk</c:v>
                </c:pt>
                <c:pt idx="3">
                  <c:v>Large Eggs</c:v>
                </c:pt>
              </c:strCache>
            </c:strRef>
          </c:cat>
          <c:val>
            <c:numRef>
              <c:f>'PL Ithaca'!$B$3:$B$6</c:f>
              <c:numCache>
                <c:formatCode>_("$"* #,##0.00_);_("$"* \(#,##0.00\);_("$"* "-"??_);_(@_)</c:formatCode>
                <c:ptCount val="4"/>
                <c:pt idx="0">
                  <c:v>2.99</c:v>
                </c:pt>
                <c:pt idx="1">
                  <c:v>1.25</c:v>
                </c:pt>
                <c:pt idx="2">
                  <c:v>0.75</c:v>
                </c:pt>
                <c:pt idx="3">
                  <c:v>0.99</c:v>
                </c:pt>
              </c:numCache>
            </c:numRef>
          </c:val>
          <c:smooth val="0"/>
        </c:ser>
        <c:ser>
          <c:idx val="1"/>
          <c:order val="1"/>
          <c:tx>
            <c:strRef>
              <c:f>'PL Ithaca'!$C$2</c:f>
              <c:strCache>
                <c:ptCount val="1"/>
                <c:pt idx="0">
                  <c:v>Tops</c:v>
                </c:pt>
              </c:strCache>
            </c:strRef>
          </c:tx>
          <c:marker>
            <c:symbol val="none"/>
          </c:marker>
          <c:cat>
            <c:strRef>
              <c:f>'PL Ithaca'!$A$3:$A$6</c:f>
              <c:strCache>
                <c:ptCount val="4"/>
                <c:pt idx="0">
                  <c:v>Cheese</c:v>
                </c:pt>
                <c:pt idx="1">
                  <c:v>Orange Juice</c:v>
                </c:pt>
                <c:pt idx="2">
                  <c:v>Milk</c:v>
                </c:pt>
                <c:pt idx="3">
                  <c:v>Large Eggs</c:v>
                </c:pt>
              </c:strCache>
            </c:strRef>
          </c:cat>
          <c:val>
            <c:numRef>
              <c:f>'PL Ithaca'!$C$3:$C$6</c:f>
              <c:numCache>
                <c:formatCode>_("$"* #,##0.00_);_("$"* \(#,##0.00\);_("$"* "-"??_);_(@_)</c:formatCode>
                <c:ptCount val="4"/>
                <c:pt idx="0">
                  <c:v>3.79</c:v>
                </c:pt>
                <c:pt idx="1">
                  <c:v>1.45</c:v>
                </c:pt>
                <c:pt idx="2">
                  <c:v>0.74</c:v>
                </c:pt>
                <c:pt idx="3">
                  <c:v>1.11</c:v>
                </c:pt>
              </c:numCache>
            </c:numRef>
          </c:val>
          <c:smooth val="0"/>
        </c:ser>
        <c:ser>
          <c:idx val="2"/>
          <c:order val="2"/>
          <c:tx>
            <c:strRef>
              <c:f>'PL Ithaca'!$D$2</c:f>
              <c:strCache>
                <c:ptCount val="1"/>
                <c:pt idx="0">
                  <c:v>National Brand</c:v>
                </c:pt>
              </c:strCache>
            </c:strRef>
          </c:tx>
          <c:marker>
            <c:symbol val="none"/>
          </c:marker>
          <c:cat>
            <c:strRef>
              <c:f>'PL Ithaca'!$A$3:$A$6</c:f>
              <c:strCache>
                <c:ptCount val="4"/>
                <c:pt idx="0">
                  <c:v>Cheese</c:v>
                </c:pt>
                <c:pt idx="1">
                  <c:v>Orange Juice</c:v>
                </c:pt>
                <c:pt idx="2">
                  <c:v>Milk</c:v>
                </c:pt>
                <c:pt idx="3">
                  <c:v>Large Eggs</c:v>
                </c:pt>
              </c:strCache>
            </c:strRef>
          </c:cat>
          <c:val>
            <c:numRef>
              <c:f>'PL Ithaca'!$D$3:$D$6</c:f>
              <c:numCache>
                <c:formatCode>_("$"* #,##0.00_);_("$"* \(#,##0.00\);_("$"* "-"??_);_(@_)</c:formatCode>
                <c:ptCount val="4"/>
                <c:pt idx="0">
                  <c:v>3.49</c:v>
                </c:pt>
                <c:pt idx="1">
                  <c:v>1.62</c:v>
                </c:pt>
                <c:pt idx="2">
                  <c:v>0.72</c:v>
                </c:pt>
                <c:pt idx="3">
                  <c:v>1.7</c:v>
                </c:pt>
              </c:numCache>
            </c:numRef>
          </c:val>
          <c:smooth val="0"/>
        </c:ser>
        <c:dLbls>
          <c:showLegendKey val="0"/>
          <c:showVal val="0"/>
          <c:showCatName val="0"/>
          <c:showSerName val="0"/>
          <c:showPercent val="0"/>
          <c:showBubbleSize val="0"/>
        </c:dLbls>
        <c:marker val="1"/>
        <c:smooth val="0"/>
        <c:axId val="-2028435128"/>
        <c:axId val="-2028432072"/>
      </c:lineChart>
      <c:catAx>
        <c:axId val="-2028435128"/>
        <c:scaling>
          <c:orientation val="minMax"/>
        </c:scaling>
        <c:delete val="0"/>
        <c:axPos val="b"/>
        <c:majorTickMark val="none"/>
        <c:minorTickMark val="none"/>
        <c:tickLblPos val="nextTo"/>
        <c:crossAx val="-2028432072"/>
        <c:crosses val="autoZero"/>
        <c:auto val="1"/>
        <c:lblAlgn val="ctr"/>
        <c:lblOffset val="100"/>
        <c:noMultiLvlLbl val="0"/>
      </c:catAx>
      <c:valAx>
        <c:axId val="-2028432072"/>
        <c:scaling>
          <c:orientation val="minMax"/>
        </c:scaling>
        <c:delete val="0"/>
        <c:axPos val="l"/>
        <c:majorGridlines/>
        <c:title>
          <c:tx>
            <c:rich>
              <a:bodyPr/>
              <a:lstStyle/>
              <a:p>
                <a:pPr>
                  <a:defRPr/>
                </a:pPr>
                <a:r>
                  <a:rPr lang="en-US" sz="1600" dirty="0"/>
                  <a:t>Price</a:t>
                </a:r>
                <a:r>
                  <a:rPr lang="en-US" sz="1600" baseline="0" dirty="0"/>
                  <a:t> per lb. (per quart for beverages)</a:t>
                </a:r>
                <a:endParaRPr lang="en-US" sz="1600" dirty="0"/>
              </a:p>
            </c:rich>
          </c:tx>
          <c:layout/>
          <c:overlay val="0"/>
        </c:title>
        <c:numFmt formatCode="_(&quot;$&quot;* #,##0.00_);_(&quot;$&quot;* \(#,##0.00\);_(&quot;$&quot;* &quot;-&quot;??_);_(@_)" sourceLinked="1"/>
        <c:majorTickMark val="none"/>
        <c:minorTickMark val="none"/>
        <c:tickLblPos val="nextTo"/>
        <c:crossAx val="-2028435128"/>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15722842294149"/>
          <c:y val="0.0376998348677316"/>
          <c:w val="0.81655469102031"/>
          <c:h val="0.829630035197786"/>
        </c:manualLayout>
      </c:layout>
      <c:lineChart>
        <c:grouping val="standard"/>
        <c:varyColors val="0"/>
        <c:ser>
          <c:idx val="0"/>
          <c:order val="0"/>
          <c:tx>
            <c:strRef>
              <c:f>Sheet1!$B$1</c:f>
              <c:strCache>
                <c:ptCount val="1"/>
                <c:pt idx="0">
                  <c:v>Wegmans</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Sheet1!$B$2:$B$13</c:f>
              <c:numCache>
                <c:formatCode>General</c:formatCode>
                <c:ptCount val="12"/>
                <c:pt idx="0">
                  <c:v>0.49</c:v>
                </c:pt>
                <c:pt idx="1">
                  <c:v>0.74</c:v>
                </c:pt>
                <c:pt idx="2">
                  <c:v>0.99</c:v>
                </c:pt>
                <c:pt idx="3">
                  <c:v>0.99</c:v>
                </c:pt>
                <c:pt idx="4">
                  <c:v>0.99</c:v>
                </c:pt>
                <c:pt idx="5">
                  <c:v>1.62</c:v>
                </c:pt>
                <c:pt idx="6">
                  <c:v>1.86</c:v>
                </c:pt>
                <c:pt idx="7">
                  <c:v>2.39</c:v>
                </c:pt>
                <c:pt idx="8">
                  <c:v>2.66</c:v>
                </c:pt>
                <c:pt idx="9">
                  <c:v>3.49</c:v>
                </c:pt>
                <c:pt idx="10">
                  <c:v>3.49</c:v>
                </c:pt>
                <c:pt idx="11">
                  <c:v>3.76</c:v>
                </c:pt>
              </c:numCache>
            </c:numRef>
          </c:val>
          <c:smooth val="0"/>
        </c:ser>
        <c:ser>
          <c:idx val="1"/>
          <c:order val="1"/>
          <c:tx>
            <c:strRef>
              <c:f>Sheet1!$C$1</c:f>
              <c:strCache>
                <c:ptCount val="1"/>
                <c:pt idx="0">
                  <c:v>Top's</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Sheet1!$C$2:$C$13</c:f>
              <c:numCache>
                <c:formatCode>General</c:formatCode>
                <c:ptCount val="12"/>
                <c:pt idx="0">
                  <c:v>0.59</c:v>
                </c:pt>
                <c:pt idx="1">
                  <c:v>0.72</c:v>
                </c:pt>
                <c:pt idx="2">
                  <c:v>0.83</c:v>
                </c:pt>
                <c:pt idx="3">
                  <c:v>1.79</c:v>
                </c:pt>
                <c:pt idx="4">
                  <c:v>1.33</c:v>
                </c:pt>
                <c:pt idx="5">
                  <c:v>2.0</c:v>
                </c:pt>
                <c:pt idx="6">
                  <c:v>1.99</c:v>
                </c:pt>
                <c:pt idx="7">
                  <c:v>3.11</c:v>
                </c:pt>
                <c:pt idx="8">
                  <c:v>2.96</c:v>
                </c:pt>
                <c:pt idx="9">
                  <c:v>3.99</c:v>
                </c:pt>
                <c:pt idx="10">
                  <c:v>4.79</c:v>
                </c:pt>
                <c:pt idx="11">
                  <c:v>5.270000000000001</c:v>
                </c:pt>
              </c:numCache>
            </c:numRef>
          </c:val>
          <c:smooth val="0"/>
        </c:ser>
        <c:ser>
          <c:idx val="2"/>
          <c:order val="2"/>
          <c:tx>
            <c:strRef>
              <c:f>Sheet1!$D$1</c:f>
              <c:strCache>
                <c:ptCount val="1"/>
                <c:pt idx="0">
                  <c:v>Aldi's</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Sheet1!$D$2:$D$13</c:f>
              <c:numCache>
                <c:formatCode>General</c:formatCode>
                <c:ptCount val="12"/>
                <c:pt idx="0">
                  <c:v>0.33</c:v>
                </c:pt>
                <c:pt idx="1">
                  <c:v>0.53</c:v>
                </c:pt>
                <c:pt idx="2">
                  <c:v>0.58</c:v>
                </c:pt>
                <c:pt idx="3">
                  <c:v>0.89</c:v>
                </c:pt>
                <c:pt idx="4">
                  <c:v>0.83</c:v>
                </c:pt>
                <c:pt idx="5">
                  <c:v>1.36</c:v>
                </c:pt>
                <c:pt idx="6">
                  <c:v>0.93</c:v>
                </c:pt>
                <c:pt idx="7">
                  <c:v>1.24</c:v>
                </c:pt>
                <c:pt idx="8">
                  <c:v>0.9</c:v>
                </c:pt>
                <c:pt idx="9">
                  <c:v>2.89</c:v>
                </c:pt>
                <c:pt idx="10">
                  <c:v>2.39</c:v>
                </c:pt>
                <c:pt idx="11">
                  <c:v>1.82</c:v>
                </c:pt>
              </c:numCache>
            </c:numRef>
          </c:val>
          <c:smooth val="0"/>
        </c:ser>
        <c:ser>
          <c:idx val="3"/>
          <c:order val="3"/>
          <c:tx>
            <c:strRef>
              <c:f>Sheet1!$E$1</c:f>
              <c:strCache>
                <c:ptCount val="1"/>
                <c:pt idx="0">
                  <c:v>Green Star</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Sheet1!$E$2:$E$13</c:f>
              <c:numCache>
                <c:formatCode>General</c:formatCode>
                <c:ptCount val="12"/>
                <c:pt idx="0">
                  <c:v>0.99</c:v>
                </c:pt>
                <c:pt idx="1">
                  <c:v>1.22</c:v>
                </c:pt>
                <c:pt idx="2">
                  <c:v>1.05</c:v>
                </c:pt>
                <c:pt idx="3">
                  <c:v>1.99</c:v>
                </c:pt>
                <c:pt idx="4">
                  <c:v>2.16</c:v>
                </c:pt>
                <c:pt idx="5">
                  <c:v>1.5</c:v>
                </c:pt>
                <c:pt idx="6">
                  <c:v>1.73</c:v>
                </c:pt>
                <c:pt idx="7">
                  <c:v>2.9</c:v>
                </c:pt>
                <c:pt idx="8">
                  <c:v>3.3</c:v>
                </c:pt>
                <c:pt idx="9">
                  <c:v>7.29</c:v>
                </c:pt>
                <c:pt idx="10">
                  <c:v>14.37</c:v>
                </c:pt>
                <c:pt idx="11">
                  <c:v>7.98</c:v>
                </c:pt>
              </c:numCache>
            </c:numRef>
          </c:val>
          <c:smooth val="0"/>
        </c:ser>
        <c:ser>
          <c:idx val="4"/>
          <c:order val="4"/>
          <c:tx>
            <c:strRef>
              <c:f>Sheet1!$F$1</c:f>
              <c:strCache>
                <c:ptCount val="1"/>
                <c:pt idx="0">
                  <c:v>Target</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Sheet1!$F$2:$F$13</c:f>
              <c:numCache>
                <c:formatCode>General</c:formatCode>
                <c:ptCount val="12"/>
                <c:pt idx="0">
                  <c:v>0.64</c:v>
                </c:pt>
                <c:pt idx="1">
                  <c:v>0.55</c:v>
                </c:pt>
                <c:pt idx="2">
                  <c:v>0.95</c:v>
                </c:pt>
                <c:pt idx="3">
                  <c:v>1.14</c:v>
                </c:pt>
                <c:pt idx="4">
                  <c:v>1.3</c:v>
                </c:pt>
                <c:pt idx="5">
                  <c:v>1.62</c:v>
                </c:pt>
                <c:pt idx="6">
                  <c:v>1.86</c:v>
                </c:pt>
                <c:pt idx="7">
                  <c:v>1.75</c:v>
                </c:pt>
                <c:pt idx="8">
                  <c:v>1.22</c:v>
                </c:pt>
                <c:pt idx="9">
                  <c:v>2.49</c:v>
                </c:pt>
                <c:pt idx="10">
                  <c:v>2.79</c:v>
                </c:pt>
                <c:pt idx="11">
                  <c:v>4.57</c:v>
                </c:pt>
              </c:numCache>
            </c:numRef>
          </c:val>
          <c:smooth val="0"/>
        </c:ser>
        <c:ser>
          <c:idx val="5"/>
          <c:order val="5"/>
          <c:tx>
            <c:strRef>
              <c:f>Sheet1!$G$1</c:f>
              <c:strCache>
                <c:ptCount val="1"/>
                <c:pt idx="0">
                  <c:v>Walmart</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Sheet1!$G$2:$G$13</c:f>
              <c:numCache>
                <c:formatCode>General</c:formatCode>
                <c:ptCount val="12"/>
                <c:pt idx="0">
                  <c:v>0.47</c:v>
                </c:pt>
                <c:pt idx="1">
                  <c:v>0.55</c:v>
                </c:pt>
                <c:pt idx="2">
                  <c:v>0.65</c:v>
                </c:pt>
                <c:pt idx="3">
                  <c:v>0.88</c:v>
                </c:pt>
                <c:pt idx="4">
                  <c:v>1.29</c:v>
                </c:pt>
                <c:pt idx="5">
                  <c:v>1.62</c:v>
                </c:pt>
                <c:pt idx="6">
                  <c:v>1.85</c:v>
                </c:pt>
                <c:pt idx="7">
                  <c:v>1.58</c:v>
                </c:pt>
                <c:pt idx="8">
                  <c:v>2.19</c:v>
                </c:pt>
                <c:pt idx="9">
                  <c:v>3.32</c:v>
                </c:pt>
                <c:pt idx="10">
                  <c:v>2.98</c:v>
                </c:pt>
                <c:pt idx="11">
                  <c:v>3.25</c:v>
                </c:pt>
              </c:numCache>
            </c:numRef>
          </c:val>
          <c:smooth val="0"/>
        </c:ser>
        <c:ser>
          <c:idx val="6"/>
          <c:order val="6"/>
          <c:tx>
            <c:strRef>
              <c:f>Sheet1!$H$1</c:f>
              <c:strCache>
                <c:ptCount val="1"/>
                <c:pt idx="0">
                  <c:v>Wilson Farms</c:v>
                </c:pt>
              </c:strCache>
            </c:strRef>
          </c:tx>
          <c:cat>
            <c:strRef>
              <c:f>Sheet1!$A$2:$A$13</c:f>
              <c:strCache>
                <c:ptCount val="12"/>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pt idx="8">
                  <c:v>Campbels Soup (per lb)</c:v>
                </c:pt>
                <c:pt idx="9">
                  <c:v>Ground Beef (per lb)</c:v>
                </c:pt>
                <c:pt idx="10">
                  <c:v>Cheese (per lb)</c:v>
                </c:pt>
                <c:pt idx="11">
                  <c:v>Cheerios (per lb)</c:v>
                </c:pt>
              </c:strCache>
            </c:strRef>
          </c:cat>
          <c:val>
            <c:numRef>
              <c:f>Sheet1!$H$2:$H$13</c:f>
              <c:numCache>
                <c:formatCode>General</c:formatCode>
                <c:ptCount val="12"/>
                <c:pt idx="0">
                  <c:v>0.79</c:v>
                </c:pt>
                <c:pt idx="1">
                  <c:v>0.87</c:v>
                </c:pt>
                <c:pt idx="2">
                  <c:v>0.69</c:v>
                </c:pt>
                <c:pt idx="3">
                  <c:v>2.19</c:v>
                </c:pt>
                <c:pt idx="4">
                  <c:v>2.84</c:v>
                </c:pt>
                <c:pt idx="5">
                  <c:v>2.66</c:v>
                </c:pt>
                <c:pt idx="6">
                  <c:v>1.97</c:v>
                </c:pt>
                <c:pt idx="7">
                  <c:v>2.66</c:v>
                </c:pt>
                <c:pt idx="8">
                  <c:v>2.96</c:v>
                </c:pt>
                <c:pt idx="9">
                  <c:v>4.99</c:v>
                </c:pt>
                <c:pt idx="10">
                  <c:v>7.319999999999998</c:v>
                </c:pt>
                <c:pt idx="11">
                  <c:v>6.05</c:v>
                </c:pt>
              </c:numCache>
            </c:numRef>
          </c:val>
          <c:smooth val="0"/>
        </c:ser>
        <c:dLbls>
          <c:showLegendKey val="0"/>
          <c:showVal val="0"/>
          <c:showCatName val="0"/>
          <c:showSerName val="0"/>
          <c:showPercent val="0"/>
          <c:showBubbleSize val="0"/>
        </c:dLbls>
        <c:marker val="1"/>
        <c:smooth val="0"/>
        <c:axId val="-2026321960"/>
        <c:axId val="-2026319080"/>
      </c:lineChart>
      <c:catAx>
        <c:axId val="-2026321960"/>
        <c:scaling>
          <c:orientation val="minMax"/>
        </c:scaling>
        <c:delete val="0"/>
        <c:axPos val="b"/>
        <c:majorTickMark val="out"/>
        <c:minorTickMark val="none"/>
        <c:tickLblPos val="nextTo"/>
        <c:crossAx val="-2026319080"/>
        <c:crosses val="autoZero"/>
        <c:auto val="1"/>
        <c:lblAlgn val="ctr"/>
        <c:lblOffset val="100"/>
        <c:noMultiLvlLbl val="0"/>
      </c:catAx>
      <c:valAx>
        <c:axId val="-2026319080"/>
        <c:scaling>
          <c:orientation val="minMax"/>
        </c:scaling>
        <c:delete val="0"/>
        <c:axPos val="l"/>
        <c:majorGridlines/>
        <c:title>
          <c:tx>
            <c:rich>
              <a:bodyPr rot="-5400000" vert="horz"/>
              <a:lstStyle/>
              <a:p>
                <a:pPr>
                  <a:defRPr/>
                </a:pPr>
                <a:r>
                  <a:rPr lang="en-US" dirty="0" smtClean="0"/>
                  <a:t>Price (in dollars)</a:t>
                </a:r>
                <a:endParaRPr lang="en-US" dirty="0"/>
              </a:p>
            </c:rich>
          </c:tx>
          <c:layout>
            <c:manualLayout>
              <c:xMode val="edge"/>
              <c:yMode val="edge"/>
              <c:x val="0.0"/>
              <c:y val="0.378737860335629"/>
            </c:manualLayout>
          </c:layout>
          <c:overlay val="0"/>
        </c:title>
        <c:numFmt formatCode="General" sourceLinked="1"/>
        <c:majorTickMark val="out"/>
        <c:minorTickMark val="none"/>
        <c:tickLblPos val="nextTo"/>
        <c:crossAx val="-20263219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Wegmans</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Sheet1!$B$2:$B$9</c:f>
              <c:numCache>
                <c:formatCode>General</c:formatCode>
                <c:ptCount val="8"/>
                <c:pt idx="0">
                  <c:v>0.49</c:v>
                </c:pt>
                <c:pt idx="1">
                  <c:v>0.74</c:v>
                </c:pt>
                <c:pt idx="2">
                  <c:v>0.99</c:v>
                </c:pt>
                <c:pt idx="3">
                  <c:v>0.99</c:v>
                </c:pt>
                <c:pt idx="4">
                  <c:v>0.99</c:v>
                </c:pt>
                <c:pt idx="5">
                  <c:v>1.62</c:v>
                </c:pt>
                <c:pt idx="6">
                  <c:v>1.86</c:v>
                </c:pt>
                <c:pt idx="7">
                  <c:v>2.39</c:v>
                </c:pt>
              </c:numCache>
            </c:numRef>
          </c:val>
          <c:smooth val="0"/>
        </c:ser>
        <c:ser>
          <c:idx val="1"/>
          <c:order val="1"/>
          <c:tx>
            <c:strRef>
              <c:f>Sheet1!$C$1</c:f>
              <c:strCache>
                <c:ptCount val="1"/>
                <c:pt idx="0">
                  <c:v>Top's</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Sheet1!$C$2:$C$9</c:f>
              <c:numCache>
                <c:formatCode>General</c:formatCode>
                <c:ptCount val="8"/>
                <c:pt idx="0">
                  <c:v>0.59</c:v>
                </c:pt>
                <c:pt idx="1">
                  <c:v>0.72</c:v>
                </c:pt>
                <c:pt idx="2">
                  <c:v>0.83</c:v>
                </c:pt>
                <c:pt idx="3">
                  <c:v>1.79</c:v>
                </c:pt>
                <c:pt idx="4">
                  <c:v>1.33</c:v>
                </c:pt>
                <c:pt idx="5">
                  <c:v>2.0</c:v>
                </c:pt>
                <c:pt idx="6">
                  <c:v>1.99</c:v>
                </c:pt>
                <c:pt idx="7">
                  <c:v>3.11</c:v>
                </c:pt>
              </c:numCache>
            </c:numRef>
          </c:val>
          <c:smooth val="0"/>
        </c:ser>
        <c:ser>
          <c:idx val="2"/>
          <c:order val="2"/>
          <c:tx>
            <c:strRef>
              <c:f>Sheet1!$D$1</c:f>
              <c:strCache>
                <c:ptCount val="1"/>
                <c:pt idx="0">
                  <c:v>Aldi's</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Sheet1!$D$2:$D$9</c:f>
              <c:numCache>
                <c:formatCode>General</c:formatCode>
                <c:ptCount val="8"/>
                <c:pt idx="0">
                  <c:v>0.33</c:v>
                </c:pt>
                <c:pt idx="1">
                  <c:v>0.53</c:v>
                </c:pt>
                <c:pt idx="2">
                  <c:v>0.58</c:v>
                </c:pt>
                <c:pt idx="3">
                  <c:v>0.89</c:v>
                </c:pt>
                <c:pt idx="4">
                  <c:v>0.83</c:v>
                </c:pt>
                <c:pt idx="5">
                  <c:v>1.36</c:v>
                </c:pt>
                <c:pt idx="6">
                  <c:v>0.93</c:v>
                </c:pt>
                <c:pt idx="7">
                  <c:v>1.24</c:v>
                </c:pt>
              </c:numCache>
            </c:numRef>
          </c:val>
          <c:smooth val="0"/>
        </c:ser>
        <c:ser>
          <c:idx val="3"/>
          <c:order val="3"/>
          <c:tx>
            <c:strRef>
              <c:f>Sheet1!$E$1</c:f>
              <c:strCache>
                <c:ptCount val="1"/>
                <c:pt idx="0">
                  <c:v>Green Star</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Sheet1!$E$2:$E$9</c:f>
              <c:numCache>
                <c:formatCode>General</c:formatCode>
                <c:ptCount val="8"/>
                <c:pt idx="0">
                  <c:v>0.99</c:v>
                </c:pt>
                <c:pt idx="1">
                  <c:v>1.22</c:v>
                </c:pt>
                <c:pt idx="2">
                  <c:v>1.05</c:v>
                </c:pt>
                <c:pt idx="3">
                  <c:v>1.99</c:v>
                </c:pt>
                <c:pt idx="4">
                  <c:v>2.16</c:v>
                </c:pt>
                <c:pt idx="5">
                  <c:v>1.5</c:v>
                </c:pt>
                <c:pt idx="6">
                  <c:v>1.73</c:v>
                </c:pt>
                <c:pt idx="7">
                  <c:v>2.9</c:v>
                </c:pt>
              </c:numCache>
            </c:numRef>
          </c:val>
          <c:smooth val="0"/>
        </c:ser>
        <c:ser>
          <c:idx val="4"/>
          <c:order val="4"/>
          <c:tx>
            <c:strRef>
              <c:f>Sheet1!$F$1</c:f>
              <c:strCache>
                <c:ptCount val="1"/>
                <c:pt idx="0">
                  <c:v>Target</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Sheet1!$F$2:$F$9</c:f>
              <c:numCache>
                <c:formatCode>General</c:formatCode>
                <c:ptCount val="8"/>
                <c:pt idx="0">
                  <c:v>0.64</c:v>
                </c:pt>
                <c:pt idx="1">
                  <c:v>0.55</c:v>
                </c:pt>
                <c:pt idx="2">
                  <c:v>0.95</c:v>
                </c:pt>
                <c:pt idx="3">
                  <c:v>1.14</c:v>
                </c:pt>
                <c:pt idx="4">
                  <c:v>1.3</c:v>
                </c:pt>
                <c:pt idx="5">
                  <c:v>1.62</c:v>
                </c:pt>
                <c:pt idx="6">
                  <c:v>1.86</c:v>
                </c:pt>
                <c:pt idx="7">
                  <c:v>1.75</c:v>
                </c:pt>
              </c:numCache>
            </c:numRef>
          </c:val>
          <c:smooth val="0"/>
        </c:ser>
        <c:ser>
          <c:idx val="5"/>
          <c:order val="5"/>
          <c:tx>
            <c:strRef>
              <c:f>Sheet1!$G$1</c:f>
              <c:strCache>
                <c:ptCount val="1"/>
                <c:pt idx="0">
                  <c:v>Walmart</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Sheet1!$G$2:$G$9</c:f>
              <c:numCache>
                <c:formatCode>General</c:formatCode>
                <c:ptCount val="8"/>
                <c:pt idx="0">
                  <c:v>0.47</c:v>
                </c:pt>
                <c:pt idx="1">
                  <c:v>0.55</c:v>
                </c:pt>
                <c:pt idx="2">
                  <c:v>0.65</c:v>
                </c:pt>
                <c:pt idx="3">
                  <c:v>0.88</c:v>
                </c:pt>
                <c:pt idx="4">
                  <c:v>1.29</c:v>
                </c:pt>
                <c:pt idx="5">
                  <c:v>1.62</c:v>
                </c:pt>
                <c:pt idx="6">
                  <c:v>1.85</c:v>
                </c:pt>
                <c:pt idx="7">
                  <c:v>1.58</c:v>
                </c:pt>
              </c:numCache>
            </c:numRef>
          </c:val>
          <c:smooth val="0"/>
        </c:ser>
        <c:ser>
          <c:idx val="6"/>
          <c:order val="6"/>
          <c:tx>
            <c:strRef>
              <c:f>Sheet1!$H$1</c:f>
              <c:strCache>
                <c:ptCount val="1"/>
                <c:pt idx="0">
                  <c:v>Wilson Farms</c:v>
                </c:pt>
              </c:strCache>
            </c:strRef>
          </c:tx>
          <c:cat>
            <c:strRef>
              <c:f>Sheet1!$A$2:$A$9</c:f>
              <c:strCache>
                <c:ptCount val="8"/>
                <c:pt idx="0">
                  <c:v>Bananas (per lb)</c:v>
                </c:pt>
                <c:pt idx="1">
                  <c:v>Milk 2% (per qt)</c:v>
                </c:pt>
                <c:pt idx="2">
                  <c:v>Potatoes (per lb)</c:v>
                </c:pt>
                <c:pt idx="3">
                  <c:v>Baby carrots (per lb)</c:v>
                </c:pt>
                <c:pt idx="4">
                  <c:v>Apples (per lb)</c:v>
                </c:pt>
                <c:pt idx="5">
                  <c:v>Orange Juice Tropicana (per qt)</c:v>
                </c:pt>
                <c:pt idx="6">
                  <c:v>Eggs Lands Best (per lb)</c:v>
                </c:pt>
                <c:pt idx="7">
                  <c:v>Bread (per lb)</c:v>
                </c:pt>
              </c:strCache>
            </c:strRef>
          </c:cat>
          <c:val>
            <c:numRef>
              <c:f>Sheet1!$H$2:$H$9</c:f>
              <c:numCache>
                <c:formatCode>General</c:formatCode>
                <c:ptCount val="8"/>
                <c:pt idx="0">
                  <c:v>0.79</c:v>
                </c:pt>
                <c:pt idx="1">
                  <c:v>0.87</c:v>
                </c:pt>
                <c:pt idx="2">
                  <c:v>0.69</c:v>
                </c:pt>
                <c:pt idx="3">
                  <c:v>2.19</c:v>
                </c:pt>
                <c:pt idx="4">
                  <c:v>2.84</c:v>
                </c:pt>
                <c:pt idx="5">
                  <c:v>2.66</c:v>
                </c:pt>
                <c:pt idx="6">
                  <c:v>1.97</c:v>
                </c:pt>
                <c:pt idx="7">
                  <c:v>2.66</c:v>
                </c:pt>
              </c:numCache>
            </c:numRef>
          </c:val>
          <c:smooth val="0"/>
        </c:ser>
        <c:dLbls>
          <c:showLegendKey val="0"/>
          <c:showVal val="0"/>
          <c:showCatName val="0"/>
          <c:showSerName val="0"/>
          <c:showPercent val="0"/>
          <c:showBubbleSize val="0"/>
        </c:dLbls>
        <c:marker val="1"/>
        <c:smooth val="0"/>
        <c:axId val="-2026233976"/>
        <c:axId val="-2026231096"/>
      </c:lineChart>
      <c:catAx>
        <c:axId val="-2026233976"/>
        <c:scaling>
          <c:orientation val="minMax"/>
        </c:scaling>
        <c:delete val="0"/>
        <c:axPos val="b"/>
        <c:majorTickMark val="out"/>
        <c:minorTickMark val="none"/>
        <c:tickLblPos val="nextTo"/>
        <c:crossAx val="-2026231096"/>
        <c:crosses val="autoZero"/>
        <c:auto val="1"/>
        <c:lblAlgn val="ctr"/>
        <c:lblOffset val="100"/>
        <c:noMultiLvlLbl val="0"/>
      </c:catAx>
      <c:valAx>
        <c:axId val="-2026231096"/>
        <c:scaling>
          <c:orientation val="minMax"/>
        </c:scaling>
        <c:delete val="0"/>
        <c:axPos val="l"/>
        <c:majorGridlines/>
        <c:title>
          <c:tx>
            <c:rich>
              <a:bodyPr rot="-5400000" vert="horz"/>
              <a:lstStyle/>
              <a:p>
                <a:pPr>
                  <a:defRPr/>
                </a:pPr>
                <a:r>
                  <a:rPr lang="en-US" dirty="0" smtClean="0"/>
                  <a:t>Price (in Dollars)</a:t>
                </a:r>
                <a:endParaRPr lang="en-US" dirty="0"/>
              </a:p>
            </c:rich>
          </c:tx>
          <c:layout/>
          <c:overlay val="0"/>
        </c:title>
        <c:numFmt formatCode="General" sourceLinked="1"/>
        <c:majorTickMark val="out"/>
        <c:minorTickMark val="none"/>
        <c:tickLblPos val="nextTo"/>
        <c:crossAx val="-2026233976"/>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FBCC22-4CAB-6048-B8E2-015AF94DA3DA}" type="doc">
      <dgm:prSet loTypeId="urn:microsoft.com/office/officeart/2009/3/layout/OpposingIdeas" loCatId="" qsTypeId="urn:microsoft.com/office/officeart/2005/8/quickstyle/simple4" qsCatId="simple" csTypeId="urn:microsoft.com/office/officeart/2005/8/colors/accent2_2" csCatId="accent2" phldr="1"/>
      <dgm:spPr/>
      <dgm:t>
        <a:bodyPr/>
        <a:lstStyle/>
        <a:p>
          <a:endParaRPr lang="en-US"/>
        </a:p>
      </dgm:t>
    </dgm:pt>
    <dgm:pt modelId="{2DEE052D-1822-3C40-9E3C-50F0C04B1882}">
      <dgm:prSet/>
      <dgm:spPr/>
      <dgm:t>
        <a:bodyPr/>
        <a:lstStyle/>
        <a:p>
          <a:pPr rtl="0"/>
          <a:r>
            <a:rPr lang="ro-RO" dirty="0" smtClean="0"/>
            <a:t>High</a:t>
          </a:r>
          <a:endParaRPr lang="ro-RO" dirty="0"/>
        </a:p>
      </dgm:t>
    </dgm:pt>
    <dgm:pt modelId="{3B71967A-E51C-D146-A802-1550E3FB2EBF}" type="parTrans" cxnId="{FBBD4FD2-45BA-8242-A3BF-24DCD6CB61E4}">
      <dgm:prSet/>
      <dgm:spPr/>
      <dgm:t>
        <a:bodyPr/>
        <a:lstStyle/>
        <a:p>
          <a:endParaRPr lang="en-US"/>
        </a:p>
      </dgm:t>
    </dgm:pt>
    <dgm:pt modelId="{B554FE21-C7F0-ED4C-8BF0-68CC508F3470}" type="sibTrans" cxnId="{FBBD4FD2-45BA-8242-A3BF-24DCD6CB61E4}">
      <dgm:prSet/>
      <dgm:spPr/>
      <dgm:t>
        <a:bodyPr/>
        <a:lstStyle/>
        <a:p>
          <a:endParaRPr lang="en-US"/>
        </a:p>
      </dgm:t>
    </dgm:pt>
    <dgm:pt modelId="{C9F6E3E1-61F3-374D-A6F6-A19D6E4D0104}">
      <dgm:prSet/>
      <dgm:spPr/>
      <dgm:t>
        <a:bodyPr/>
        <a:lstStyle/>
        <a:p>
          <a:r>
            <a:rPr lang="en-US" dirty="0" smtClean="0"/>
            <a:t>Low</a:t>
          </a:r>
          <a:endParaRPr lang="en-US" dirty="0"/>
        </a:p>
      </dgm:t>
    </dgm:pt>
    <dgm:pt modelId="{04847C82-53BF-374E-B423-FC54BEC46EAB}" type="parTrans" cxnId="{B707F23F-8427-FD4F-9B38-737DFA05813A}">
      <dgm:prSet/>
      <dgm:spPr/>
      <dgm:t>
        <a:bodyPr/>
        <a:lstStyle/>
        <a:p>
          <a:endParaRPr lang="en-US"/>
        </a:p>
      </dgm:t>
    </dgm:pt>
    <dgm:pt modelId="{E4FD9637-205C-7C4D-A828-D70080C31213}" type="sibTrans" cxnId="{B707F23F-8427-FD4F-9B38-737DFA05813A}">
      <dgm:prSet/>
      <dgm:spPr/>
      <dgm:t>
        <a:bodyPr/>
        <a:lstStyle/>
        <a:p>
          <a:endParaRPr lang="en-US"/>
        </a:p>
      </dgm:t>
    </dgm:pt>
    <dgm:pt modelId="{A50E7AE0-C413-B64B-9D67-0E3A40EA8AAF}" type="pres">
      <dgm:prSet presAssocID="{CAFBCC22-4CAB-6048-B8E2-015AF94DA3DA}" presName="Name0" presStyleCnt="0">
        <dgm:presLayoutVars>
          <dgm:chMax val="2"/>
          <dgm:dir/>
          <dgm:animOne val="branch"/>
          <dgm:animLvl val="lvl"/>
          <dgm:resizeHandles val="exact"/>
        </dgm:presLayoutVars>
      </dgm:prSet>
      <dgm:spPr/>
      <dgm:t>
        <a:bodyPr/>
        <a:lstStyle/>
        <a:p>
          <a:endParaRPr lang="en-US"/>
        </a:p>
      </dgm:t>
    </dgm:pt>
    <dgm:pt modelId="{446E0A8B-3F61-874D-8EF8-50B5DB7FD85A}" type="pres">
      <dgm:prSet presAssocID="{CAFBCC22-4CAB-6048-B8E2-015AF94DA3DA}" presName="Background" presStyleLbl="node1" presStyleIdx="0" presStyleCnt="1"/>
      <dgm:spPr/>
      <dgm:t>
        <a:bodyPr/>
        <a:lstStyle/>
        <a:p>
          <a:endParaRPr lang="en-US"/>
        </a:p>
      </dgm:t>
    </dgm:pt>
    <dgm:pt modelId="{E0F38952-0671-324C-A966-F8B156FF4F75}" type="pres">
      <dgm:prSet presAssocID="{CAFBCC22-4CAB-6048-B8E2-015AF94DA3DA}" presName="Divider" presStyleLbl="callout" presStyleIdx="0" presStyleCnt="1" custFlipHor="1" custScaleX="2000000" custScaleY="2595" custLinFactX="462318409" custLinFactNeighborX="462400000" custLinFactNeighborY="80613"/>
      <dgm:spPr/>
      <dgm:t>
        <a:bodyPr/>
        <a:lstStyle/>
        <a:p>
          <a:endParaRPr lang="en-US"/>
        </a:p>
      </dgm:t>
    </dgm:pt>
    <dgm:pt modelId="{B9025396-66DC-554E-A72E-CBAF3F6558D8}" type="pres">
      <dgm:prSet presAssocID="{CAFBCC22-4CAB-6048-B8E2-015AF94DA3DA}" presName="ChildText1" presStyleLbl="revTx" presStyleIdx="0" presStyleCnt="0">
        <dgm:presLayoutVars>
          <dgm:chMax val="0"/>
          <dgm:chPref val="0"/>
          <dgm:bulletEnabled val="1"/>
        </dgm:presLayoutVars>
      </dgm:prSet>
      <dgm:spPr/>
      <dgm:t>
        <a:bodyPr/>
        <a:lstStyle/>
        <a:p>
          <a:endParaRPr lang="en-US"/>
        </a:p>
      </dgm:t>
    </dgm:pt>
    <dgm:pt modelId="{E2159E1C-2B64-1F4C-947C-2F78367509A2}" type="pres">
      <dgm:prSet presAssocID="{CAFBCC22-4CAB-6048-B8E2-015AF94DA3DA}" presName="ChildText2" presStyleLbl="revTx" presStyleIdx="0" presStyleCnt="0">
        <dgm:presLayoutVars>
          <dgm:chMax val="0"/>
          <dgm:chPref val="0"/>
          <dgm:bulletEnabled val="1"/>
        </dgm:presLayoutVars>
      </dgm:prSet>
      <dgm:spPr/>
      <dgm:t>
        <a:bodyPr/>
        <a:lstStyle/>
        <a:p>
          <a:endParaRPr lang="en-US"/>
        </a:p>
      </dgm:t>
    </dgm:pt>
    <dgm:pt modelId="{A0CCB6F2-0DCB-904E-9FA9-CAC55B694259}" type="pres">
      <dgm:prSet presAssocID="{CAFBCC22-4CAB-6048-B8E2-015AF94DA3DA}" presName="ParentText1" presStyleLbl="revTx" presStyleIdx="0" presStyleCnt="0">
        <dgm:presLayoutVars>
          <dgm:chMax val="1"/>
          <dgm:chPref val="1"/>
        </dgm:presLayoutVars>
      </dgm:prSet>
      <dgm:spPr/>
      <dgm:t>
        <a:bodyPr/>
        <a:lstStyle/>
        <a:p>
          <a:endParaRPr lang="en-US"/>
        </a:p>
      </dgm:t>
    </dgm:pt>
    <dgm:pt modelId="{891A0646-A6E1-3846-8402-9809BD4256F7}" type="pres">
      <dgm:prSet presAssocID="{CAFBCC22-4CAB-6048-B8E2-015AF94DA3DA}" presName="ParentShape1" presStyleLbl="alignImgPlace1" presStyleIdx="0" presStyleCnt="2">
        <dgm:presLayoutVars/>
      </dgm:prSet>
      <dgm:spPr/>
      <dgm:t>
        <a:bodyPr/>
        <a:lstStyle/>
        <a:p>
          <a:endParaRPr lang="en-US"/>
        </a:p>
      </dgm:t>
    </dgm:pt>
    <dgm:pt modelId="{9DC65064-166E-0140-81D6-FB978863DE9A}" type="pres">
      <dgm:prSet presAssocID="{CAFBCC22-4CAB-6048-B8E2-015AF94DA3DA}" presName="ParentText2" presStyleLbl="revTx" presStyleIdx="0" presStyleCnt="0">
        <dgm:presLayoutVars>
          <dgm:chMax val="1"/>
          <dgm:chPref val="1"/>
        </dgm:presLayoutVars>
      </dgm:prSet>
      <dgm:spPr/>
      <dgm:t>
        <a:bodyPr/>
        <a:lstStyle/>
        <a:p>
          <a:endParaRPr lang="en-US"/>
        </a:p>
      </dgm:t>
    </dgm:pt>
    <dgm:pt modelId="{FC658879-3FB2-1244-832C-EC07D7E03F26}" type="pres">
      <dgm:prSet presAssocID="{CAFBCC22-4CAB-6048-B8E2-015AF94DA3DA}" presName="ParentShape2" presStyleLbl="alignImgPlace1" presStyleIdx="1" presStyleCnt="2">
        <dgm:presLayoutVars/>
      </dgm:prSet>
      <dgm:spPr/>
      <dgm:t>
        <a:bodyPr/>
        <a:lstStyle/>
        <a:p>
          <a:endParaRPr lang="en-US"/>
        </a:p>
      </dgm:t>
    </dgm:pt>
  </dgm:ptLst>
  <dgm:cxnLst>
    <dgm:cxn modelId="{B5F7D6BF-BDDE-A64C-B2E1-F422A8D4949E}" type="presOf" srcId="{CAFBCC22-4CAB-6048-B8E2-015AF94DA3DA}" destId="{A50E7AE0-C413-B64B-9D67-0E3A40EA8AAF}" srcOrd="0" destOrd="0" presId="urn:microsoft.com/office/officeart/2009/3/layout/OpposingIdeas"/>
    <dgm:cxn modelId="{0F15B3CA-89DA-F543-AC20-81D2B8502AB3}" type="presOf" srcId="{2DEE052D-1822-3C40-9E3C-50F0C04B1882}" destId="{891A0646-A6E1-3846-8402-9809BD4256F7}" srcOrd="1" destOrd="0" presId="urn:microsoft.com/office/officeart/2009/3/layout/OpposingIdeas"/>
    <dgm:cxn modelId="{64219D98-5C85-914F-95B6-99AD2A6FE028}" type="presOf" srcId="{C9F6E3E1-61F3-374D-A6F6-A19D6E4D0104}" destId="{FC658879-3FB2-1244-832C-EC07D7E03F26}" srcOrd="1" destOrd="0" presId="urn:microsoft.com/office/officeart/2009/3/layout/OpposingIdeas"/>
    <dgm:cxn modelId="{FBBD4FD2-45BA-8242-A3BF-24DCD6CB61E4}" srcId="{CAFBCC22-4CAB-6048-B8E2-015AF94DA3DA}" destId="{2DEE052D-1822-3C40-9E3C-50F0C04B1882}" srcOrd="0" destOrd="0" parTransId="{3B71967A-E51C-D146-A802-1550E3FB2EBF}" sibTransId="{B554FE21-C7F0-ED4C-8BF0-68CC508F3470}"/>
    <dgm:cxn modelId="{2D89B297-9B99-884B-B93D-BE330DA12A76}" type="presOf" srcId="{2DEE052D-1822-3C40-9E3C-50F0C04B1882}" destId="{A0CCB6F2-0DCB-904E-9FA9-CAC55B694259}" srcOrd="0" destOrd="0" presId="urn:microsoft.com/office/officeart/2009/3/layout/OpposingIdeas"/>
    <dgm:cxn modelId="{B707F23F-8427-FD4F-9B38-737DFA05813A}" srcId="{CAFBCC22-4CAB-6048-B8E2-015AF94DA3DA}" destId="{C9F6E3E1-61F3-374D-A6F6-A19D6E4D0104}" srcOrd="1" destOrd="0" parTransId="{04847C82-53BF-374E-B423-FC54BEC46EAB}" sibTransId="{E4FD9637-205C-7C4D-A828-D70080C31213}"/>
    <dgm:cxn modelId="{32C8BCEE-8AFC-CC43-9F81-1D7FB310C9C6}" type="presOf" srcId="{C9F6E3E1-61F3-374D-A6F6-A19D6E4D0104}" destId="{9DC65064-166E-0140-81D6-FB978863DE9A}" srcOrd="0" destOrd="0" presId="urn:microsoft.com/office/officeart/2009/3/layout/OpposingIdeas"/>
    <dgm:cxn modelId="{F6BE1897-4451-394E-87A7-609802F286AA}" type="presParOf" srcId="{A50E7AE0-C413-B64B-9D67-0E3A40EA8AAF}" destId="{446E0A8B-3F61-874D-8EF8-50B5DB7FD85A}" srcOrd="0" destOrd="0" presId="urn:microsoft.com/office/officeart/2009/3/layout/OpposingIdeas"/>
    <dgm:cxn modelId="{F3704B23-AF20-ED40-A7F5-135EE0028733}" type="presParOf" srcId="{A50E7AE0-C413-B64B-9D67-0E3A40EA8AAF}" destId="{E0F38952-0671-324C-A966-F8B156FF4F75}" srcOrd="1" destOrd="0" presId="urn:microsoft.com/office/officeart/2009/3/layout/OpposingIdeas"/>
    <dgm:cxn modelId="{061ACF0A-20C1-7F49-BDEE-6A2FDB7D7487}" type="presParOf" srcId="{A50E7AE0-C413-B64B-9D67-0E3A40EA8AAF}" destId="{B9025396-66DC-554E-A72E-CBAF3F6558D8}" srcOrd="2" destOrd="0" presId="urn:microsoft.com/office/officeart/2009/3/layout/OpposingIdeas"/>
    <dgm:cxn modelId="{835C7632-F2EA-8D44-B2C2-4185A57A3A95}" type="presParOf" srcId="{A50E7AE0-C413-B64B-9D67-0E3A40EA8AAF}" destId="{E2159E1C-2B64-1F4C-947C-2F78367509A2}" srcOrd="3" destOrd="0" presId="urn:microsoft.com/office/officeart/2009/3/layout/OpposingIdeas"/>
    <dgm:cxn modelId="{ED254B5A-07A7-4043-82DD-648B797BB6A8}" type="presParOf" srcId="{A50E7AE0-C413-B64B-9D67-0E3A40EA8AAF}" destId="{A0CCB6F2-0DCB-904E-9FA9-CAC55B694259}" srcOrd="4" destOrd="0" presId="urn:microsoft.com/office/officeart/2009/3/layout/OpposingIdeas"/>
    <dgm:cxn modelId="{0B90F6C0-1606-F445-A27C-3002101AA8B2}" type="presParOf" srcId="{A50E7AE0-C413-B64B-9D67-0E3A40EA8AAF}" destId="{891A0646-A6E1-3846-8402-9809BD4256F7}" srcOrd="5" destOrd="0" presId="urn:microsoft.com/office/officeart/2009/3/layout/OpposingIdeas"/>
    <dgm:cxn modelId="{2DBB65C1-6814-AC48-A177-084FD1F67980}" type="presParOf" srcId="{A50E7AE0-C413-B64B-9D67-0E3A40EA8AAF}" destId="{9DC65064-166E-0140-81D6-FB978863DE9A}" srcOrd="6" destOrd="0" presId="urn:microsoft.com/office/officeart/2009/3/layout/OpposingIdeas"/>
    <dgm:cxn modelId="{AA4A044A-422E-2A44-93C1-21C3D82399A6}" type="presParOf" srcId="{A50E7AE0-C413-B64B-9D67-0E3A40EA8AAF}" destId="{FC658879-3FB2-1244-832C-EC07D7E03F26}"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5ADB1D-2674-E143-B8C3-E6841301D20A}" type="doc">
      <dgm:prSet loTypeId="urn:microsoft.com/office/officeart/2005/8/layout/radial4" loCatId="relationship" qsTypeId="urn:microsoft.com/office/officeart/2005/8/quickstyle/simple4" qsCatId="simple" csTypeId="urn:microsoft.com/office/officeart/2005/8/colors/accent1_2" csCatId="accent1" phldr="1"/>
      <dgm:spPr/>
      <dgm:t>
        <a:bodyPr/>
        <a:lstStyle/>
        <a:p>
          <a:endParaRPr lang="en-US"/>
        </a:p>
      </dgm:t>
    </dgm:pt>
    <dgm:pt modelId="{B8000DA1-04CA-614E-864B-036CBDA00DAD}">
      <dgm:prSet phldrT="[Text]"/>
      <dgm:spPr/>
      <dgm:t>
        <a:bodyPr/>
        <a:lstStyle/>
        <a:p>
          <a:r>
            <a:rPr lang="en-US" dirty="0" smtClean="0"/>
            <a:t>Hi-Lo</a:t>
          </a:r>
        </a:p>
        <a:p>
          <a:r>
            <a:rPr lang="en-US" dirty="0" smtClean="0"/>
            <a:t>Hybrid</a:t>
          </a:r>
          <a:endParaRPr lang="en-US" dirty="0"/>
        </a:p>
      </dgm:t>
    </dgm:pt>
    <dgm:pt modelId="{2BE7EAD5-73BF-714C-878B-276A6202E816}" type="parTrans" cxnId="{8FCFB7F5-B391-5F43-8883-5BC60495D057}">
      <dgm:prSet/>
      <dgm:spPr/>
      <dgm:t>
        <a:bodyPr/>
        <a:lstStyle/>
        <a:p>
          <a:endParaRPr lang="en-US"/>
        </a:p>
      </dgm:t>
    </dgm:pt>
    <dgm:pt modelId="{6A67D21D-C6F6-B041-ADBE-61820290A4C3}" type="sibTrans" cxnId="{8FCFB7F5-B391-5F43-8883-5BC60495D057}">
      <dgm:prSet/>
      <dgm:spPr/>
      <dgm:t>
        <a:bodyPr/>
        <a:lstStyle/>
        <a:p>
          <a:endParaRPr lang="en-US"/>
        </a:p>
      </dgm:t>
    </dgm:pt>
    <dgm:pt modelId="{79BDFCFE-31DD-A744-9C02-183EBCDF39DE}">
      <dgm:prSet phldrT="[Text]"/>
      <dgm:spPr/>
      <dgm:t>
        <a:bodyPr/>
        <a:lstStyle/>
        <a:p>
          <a:r>
            <a:rPr lang="en-US" dirty="0" smtClean="0"/>
            <a:t>fewer Households</a:t>
          </a:r>
          <a:endParaRPr lang="en-US" dirty="0"/>
        </a:p>
      </dgm:t>
    </dgm:pt>
    <dgm:pt modelId="{4AC1803E-1FCB-0140-AAF3-655829EA890D}" type="parTrans" cxnId="{F21F8683-9476-4A4C-83E8-33713183846E}">
      <dgm:prSet/>
      <dgm:spPr/>
      <dgm:t>
        <a:bodyPr/>
        <a:lstStyle/>
        <a:p>
          <a:endParaRPr lang="en-US"/>
        </a:p>
      </dgm:t>
    </dgm:pt>
    <dgm:pt modelId="{B004B286-22FE-0746-A336-D637D26A35CC}" type="sibTrans" cxnId="{F21F8683-9476-4A4C-83E8-33713183846E}">
      <dgm:prSet/>
      <dgm:spPr/>
      <dgm:t>
        <a:bodyPr/>
        <a:lstStyle/>
        <a:p>
          <a:endParaRPr lang="en-US"/>
        </a:p>
      </dgm:t>
    </dgm:pt>
    <dgm:pt modelId="{F3B1862F-FD94-334C-9F69-ABFE4939B906}">
      <dgm:prSet phldrT="[Text]"/>
      <dgm:spPr/>
      <dgm:t>
        <a:bodyPr/>
        <a:lstStyle/>
        <a:p>
          <a:r>
            <a:rPr lang="en-US" dirty="0" smtClean="0"/>
            <a:t>Less Racial Diversity </a:t>
          </a:r>
          <a:endParaRPr lang="en-US" dirty="0"/>
        </a:p>
      </dgm:t>
    </dgm:pt>
    <dgm:pt modelId="{922B5C2C-3354-054B-A9B5-2D052CBA1C2E}" type="parTrans" cxnId="{F0302A32-2D1F-1347-ABE5-54B2F3DA2CC7}">
      <dgm:prSet/>
      <dgm:spPr/>
      <dgm:t>
        <a:bodyPr/>
        <a:lstStyle/>
        <a:p>
          <a:endParaRPr lang="en-US"/>
        </a:p>
      </dgm:t>
    </dgm:pt>
    <dgm:pt modelId="{42500B3D-6065-B54C-B5FA-614BD18CF068}" type="sibTrans" cxnId="{F0302A32-2D1F-1347-ABE5-54B2F3DA2CC7}">
      <dgm:prSet/>
      <dgm:spPr/>
      <dgm:t>
        <a:bodyPr/>
        <a:lstStyle/>
        <a:p>
          <a:endParaRPr lang="en-US"/>
        </a:p>
      </dgm:t>
    </dgm:pt>
    <dgm:pt modelId="{CC28F8B0-BD87-D541-B3DD-5BAAA58215B9}">
      <dgm:prSet phldrT="[Text]"/>
      <dgm:spPr/>
      <dgm:t>
        <a:bodyPr/>
        <a:lstStyle/>
        <a:p>
          <a:r>
            <a:rPr lang="en-US" dirty="0" smtClean="0"/>
            <a:t>More Vehicles</a:t>
          </a:r>
          <a:endParaRPr lang="en-US" dirty="0"/>
        </a:p>
      </dgm:t>
    </dgm:pt>
    <dgm:pt modelId="{6DD08232-FCD2-8249-AD4D-77872D9B0D98}" type="parTrans" cxnId="{08C6B525-5BD9-4A4B-BBD5-B9579A6B4D3E}">
      <dgm:prSet/>
      <dgm:spPr/>
      <dgm:t>
        <a:bodyPr/>
        <a:lstStyle/>
        <a:p>
          <a:endParaRPr lang="en-US"/>
        </a:p>
      </dgm:t>
    </dgm:pt>
    <dgm:pt modelId="{02A1EFE5-74F2-B94D-8BB3-C5D22D74D485}" type="sibTrans" cxnId="{08C6B525-5BD9-4A4B-BBD5-B9579A6B4D3E}">
      <dgm:prSet/>
      <dgm:spPr/>
      <dgm:t>
        <a:bodyPr/>
        <a:lstStyle/>
        <a:p>
          <a:endParaRPr lang="en-US"/>
        </a:p>
      </dgm:t>
    </dgm:pt>
    <dgm:pt modelId="{4ED2A5ED-216E-E148-88EB-64264A532C96}">
      <dgm:prSet phldrT="[Text]"/>
      <dgm:spPr/>
      <dgm:t>
        <a:bodyPr/>
        <a:lstStyle/>
        <a:p>
          <a:r>
            <a:rPr lang="en-US" dirty="0" smtClean="0"/>
            <a:t>Higher Income</a:t>
          </a:r>
          <a:endParaRPr lang="en-US" dirty="0"/>
        </a:p>
      </dgm:t>
    </dgm:pt>
    <dgm:pt modelId="{1579AAE9-DFAD-1F4A-B3C5-A03B7B4185F6}" type="parTrans" cxnId="{331CAAB4-0DD5-A846-8136-4107F1D4299D}">
      <dgm:prSet/>
      <dgm:spPr/>
      <dgm:t>
        <a:bodyPr/>
        <a:lstStyle/>
        <a:p>
          <a:endParaRPr lang="en-US"/>
        </a:p>
      </dgm:t>
    </dgm:pt>
    <dgm:pt modelId="{16EE6EE0-13D4-C748-AC95-AD9B0F524691}" type="sibTrans" cxnId="{331CAAB4-0DD5-A846-8136-4107F1D4299D}">
      <dgm:prSet/>
      <dgm:spPr/>
      <dgm:t>
        <a:bodyPr/>
        <a:lstStyle/>
        <a:p>
          <a:endParaRPr lang="en-US"/>
        </a:p>
      </dgm:t>
    </dgm:pt>
    <dgm:pt modelId="{5D386A78-BB5C-C34A-93FD-193614B2E59C}" type="pres">
      <dgm:prSet presAssocID="{D25ADB1D-2674-E143-B8C3-E6841301D20A}" presName="cycle" presStyleCnt="0">
        <dgm:presLayoutVars>
          <dgm:chMax val="1"/>
          <dgm:dir/>
          <dgm:animLvl val="ctr"/>
          <dgm:resizeHandles val="exact"/>
        </dgm:presLayoutVars>
      </dgm:prSet>
      <dgm:spPr/>
      <dgm:t>
        <a:bodyPr/>
        <a:lstStyle/>
        <a:p>
          <a:endParaRPr lang="en-US"/>
        </a:p>
      </dgm:t>
    </dgm:pt>
    <dgm:pt modelId="{2B2859CB-C852-8143-A2A6-EF4267C828B8}" type="pres">
      <dgm:prSet presAssocID="{B8000DA1-04CA-614E-864B-036CBDA00DAD}" presName="centerShape" presStyleLbl="node0" presStyleIdx="0" presStyleCnt="1"/>
      <dgm:spPr/>
      <dgm:t>
        <a:bodyPr/>
        <a:lstStyle/>
        <a:p>
          <a:endParaRPr lang="en-US"/>
        </a:p>
      </dgm:t>
    </dgm:pt>
    <dgm:pt modelId="{0B025DAC-F85A-0B4F-BBD2-99F180B4BE41}" type="pres">
      <dgm:prSet presAssocID="{4AC1803E-1FCB-0140-AAF3-655829EA890D}" presName="parTrans" presStyleLbl="bgSibTrans2D1" presStyleIdx="0" presStyleCnt="4"/>
      <dgm:spPr/>
      <dgm:t>
        <a:bodyPr/>
        <a:lstStyle/>
        <a:p>
          <a:endParaRPr lang="en-US"/>
        </a:p>
      </dgm:t>
    </dgm:pt>
    <dgm:pt modelId="{329E187F-C0BE-BB4D-AA17-EE2D895287BE}" type="pres">
      <dgm:prSet presAssocID="{79BDFCFE-31DD-A744-9C02-183EBCDF39DE}" presName="node" presStyleLbl="node1" presStyleIdx="0" presStyleCnt="4">
        <dgm:presLayoutVars>
          <dgm:bulletEnabled val="1"/>
        </dgm:presLayoutVars>
      </dgm:prSet>
      <dgm:spPr/>
      <dgm:t>
        <a:bodyPr/>
        <a:lstStyle/>
        <a:p>
          <a:endParaRPr lang="en-US"/>
        </a:p>
      </dgm:t>
    </dgm:pt>
    <dgm:pt modelId="{7958FBEB-735F-264A-8A0B-DB3CF5A5F4AC}" type="pres">
      <dgm:prSet presAssocID="{922B5C2C-3354-054B-A9B5-2D052CBA1C2E}" presName="parTrans" presStyleLbl="bgSibTrans2D1" presStyleIdx="1" presStyleCnt="4"/>
      <dgm:spPr/>
      <dgm:t>
        <a:bodyPr/>
        <a:lstStyle/>
        <a:p>
          <a:endParaRPr lang="en-US"/>
        </a:p>
      </dgm:t>
    </dgm:pt>
    <dgm:pt modelId="{6BE9AAC7-CACA-D44D-814B-3FE4715F2D90}" type="pres">
      <dgm:prSet presAssocID="{F3B1862F-FD94-334C-9F69-ABFE4939B906}" presName="node" presStyleLbl="node1" presStyleIdx="1" presStyleCnt="4">
        <dgm:presLayoutVars>
          <dgm:bulletEnabled val="1"/>
        </dgm:presLayoutVars>
      </dgm:prSet>
      <dgm:spPr/>
      <dgm:t>
        <a:bodyPr/>
        <a:lstStyle/>
        <a:p>
          <a:endParaRPr lang="en-US"/>
        </a:p>
      </dgm:t>
    </dgm:pt>
    <dgm:pt modelId="{D6C91501-5A72-8D49-9DC2-308689276993}" type="pres">
      <dgm:prSet presAssocID="{6DD08232-FCD2-8249-AD4D-77872D9B0D98}" presName="parTrans" presStyleLbl="bgSibTrans2D1" presStyleIdx="2" presStyleCnt="4"/>
      <dgm:spPr/>
      <dgm:t>
        <a:bodyPr/>
        <a:lstStyle/>
        <a:p>
          <a:endParaRPr lang="en-US"/>
        </a:p>
      </dgm:t>
    </dgm:pt>
    <dgm:pt modelId="{E1A6CD9A-D848-9846-88BB-0464CDAAD696}" type="pres">
      <dgm:prSet presAssocID="{CC28F8B0-BD87-D541-B3DD-5BAAA58215B9}" presName="node" presStyleLbl="node1" presStyleIdx="2" presStyleCnt="4">
        <dgm:presLayoutVars>
          <dgm:bulletEnabled val="1"/>
        </dgm:presLayoutVars>
      </dgm:prSet>
      <dgm:spPr/>
      <dgm:t>
        <a:bodyPr/>
        <a:lstStyle/>
        <a:p>
          <a:endParaRPr lang="en-US"/>
        </a:p>
      </dgm:t>
    </dgm:pt>
    <dgm:pt modelId="{35DA5B0E-01BF-694C-93E0-0968138CD761}" type="pres">
      <dgm:prSet presAssocID="{1579AAE9-DFAD-1F4A-B3C5-A03B7B4185F6}" presName="parTrans" presStyleLbl="bgSibTrans2D1" presStyleIdx="3" presStyleCnt="4"/>
      <dgm:spPr/>
      <dgm:t>
        <a:bodyPr/>
        <a:lstStyle/>
        <a:p>
          <a:endParaRPr lang="en-US"/>
        </a:p>
      </dgm:t>
    </dgm:pt>
    <dgm:pt modelId="{49956131-36BD-5A42-B93D-0403C575A600}" type="pres">
      <dgm:prSet presAssocID="{4ED2A5ED-216E-E148-88EB-64264A532C96}" presName="node" presStyleLbl="node1" presStyleIdx="3" presStyleCnt="4">
        <dgm:presLayoutVars>
          <dgm:bulletEnabled val="1"/>
        </dgm:presLayoutVars>
      </dgm:prSet>
      <dgm:spPr/>
      <dgm:t>
        <a:bodyPr/>
        <a:lstStyle/>
        <a:p>
          <a:endParaRPr lang="en-US"/>
        </a:p>
      </dgm:t>
    </dgm:pt>
  </dgm:ptLst>
  <dgm:cxnLst>
    <dgm:cxn modelId="{F0302A32-2D1F-1347-ABE5-54B2F3DA2CC7}" srcId="{B8000DA1-04CA-614E-864B-036CBDA00DAD}" destId="{F3B1862F-FD94-334C-9F69-ABFE4939B906}" srcOrd="1" destOrd="0" parTransId="{922B5C2C-3354-054B-A9B5-2D052CBA1C2E}" sibTransId="{42500B3D-6065-B54C-B5FA-614BD18CF068}"/>
    <dgm:cxn modelId="{2994D727-0B4E-204C-AFF6-F29DABEBDD57}" type="presOf" srcId="{1579AAE9-DFAD-1F4A-B3C5-A03B7B4185F6}" destId="{35DA5B0E-01BF-694C-93E0-0968138CD761}" srcOrd="0" destOrd="0" presId="urn:microsoft.com/office/officeart/2005/8/layout/radial4"/>
    <dgm:cxn modelId="{ACBE6DF1-11C8-6D48-979B-21285267A384}" type="presOf" srcId="{79BDFCFE-31DD-A744-9C02-183EBCDF39DE}" destId="{329E187F-C0BE-BB4D-AA17-EE2D895287BE}" srcOrd="0" destOrd="0" presId="urn:microsoft.com/office/officeart/2005/8/layout/radial4"/>
    <dgm:cxn modelId="{55060520-42A4-6E45-8607-22A55A665A29}" type="presOf" srcId="{4AC1803E-1FCB-0140-AAF3-655829EA890D}" destId="{0B025DAC-F85A-0B4F-BBD2-99F180B4BE41}" srcOrd="0" destOrd="0" presId="urn:microsoft.com/office/officeart/2005/8/layout/radial4"/>
    <dgm:cxn modelId="{E6FE5E4E-3C0B-504D-B7B7-BB4D21E9FE6F}" type="presOf" srcId="{922B5C2C-3354-054B-A9B5-2D052CBA1C2E}" destId="{7958FBEB-735F-264A-8A0B-DB3CF5A5F4AC}" srcOrd="0" destOrd="0" presId="urn:microsoft.com/office/officeart/2005/8/layout/radial4"/>
    <dgm:cxn modelId="{08C6B525-5BD9-4A4B-BBD5-B9579A6B4D3E}" srcId="{B8000DA1-04CA-614E-864B-036CBDA00DAD}" destId="{CC28F8B0-BD87-D541-B3DD-5BAAA58215B9}" srcOrd="2" destOrd="0" parTransId="{6DD08232-FCD2-8249-AD4D-77872D9B0D98}" sibTransId="{02A1EFE5-74F2-B94D-8BB3-C5D22D74D485}"/>
    <dgm:cxn modelId="{331CAAB4-0DD5-A846-8136-4107F1D4299D}" srcId="{B8000DA1-04CA-614E-864B-036CBDA00DAD}" destId="{4ED2A5ED-216E-E148-88EB-64264A532C96}" srcOrd="3" destOrd="0" parTransId="{1579AAE9-DFAD-1F4A-B3C5-A03B7B4185F6}" sibTransId="{16EE6EE0-13D4-C748-AC95-AD9B0F524691}"/>
    <dgm:cxn modelId="{49996946-F53E-B44C-88D4-CAB0C892AAAA}" type="presOf" srcId="{CC28F8B0-BD87-D541-B3DD-5BAAA58215B9}" destId="{E1A6CD9A-D848-9846-88BB-0464CDAAD696}" srcOrd="0" destOrd="0" presId="urn:microsoft.com/office/officeart/2005/8/layout/radial4"/>
    <dgm:cxn modelId="{91C937B8-B0DC-2D45-8EAA-D88B8660A3C8}" type="presOf" srcId="{F3B1862F-FD94-334C-9F69-ABFE4939B906}" destId="{6BE9AAC7-CACA-D44D-814B-3FE4715F2D90}" srcOrd="0" destOrd="0" presId="urn:microsoft.com/office/officeart/2005/8/layout/radial4"/>
    <dgm:cxn modelId="{E4516962-25A9-9446-9BBF-B249ADF47026}" type="presOf" srcId="{B8000DA1-04CA-614E-864B-036CBDA00DAD}" destId="{2B2859CB-C852-8143-A2A6-EF4267C828B8}" srcOrd="0" destOrd="0" presId="urn:microsoft.com/office/officeart/2005/8/layout/radial4"/>
    <dgm:cxn modelId="{3830DBF5-ADE3-C148-BE31-D4C56AFED9E2}" type="presOf" srcId="{6DD08232-FCD2-8249-AD4D-77872D9B0D98}" destId="{D6C91501-5A72-8D49-9DC2-308689276993}" srcOrd="0" destOrd="0" presId="urn:microsoft.com/office/officeart/2005/8/layout/radial4"/>
    <dgm:cxn modelId="{F21F8683-9476-4A4C-83E8-33713183846E}" srcId="{B8000DA1-04CA-614E-864B-036CBDA00DAD}" destId="{79BDFCFE-31DD-A744-9C02-183EBCDF39DE}" srcOrd="0" destOrd="0" parTransId="{4AC1803E-1FCB-0140-AAF3-655829EA890D}" sibTransId="{B004B286-22FE-0746-A336-D637D26A35CC}"/>
    <dgm:cxn modelId="{48B2EE4B-EF85-BC43-B828-F97A20361C00}" type="presOf" srcId="{D25ADB1D-2674-E143-B8C3-E6841301D20A}" destId="{5D386A78-BB5C-C34A-93FD-193614B2E59C}" srcOrd="0" destOrd="0" presId="urn:microsoft.com/office/officeart/2005/8/layout/radial4"/>
    <dgm:cxn modelId="{8FCFB7F5-B391-5F43-8883-5BC60495D057}" srcId="{D25ADB1D-2674-E143-B8C3-E6841301D20A}" destId="{B8000DA1-04CA-614E-864B-036CBDA00DAD}" srcOrd="0" destOrd="0" parTransId="{2BE7EAD5-73BF-714C-878B-276A6202E816}" sibTransId="{6A67D21D-C6F6-B041-ADBE-61820290A4C3}"/>
    <dgm:cxn modelId="{5C13E4A4-693E-7C46-B91C-6F6993B0BDE2}" type="presOf" srcId="{4ED2A5ED-216E-E148-88EB-64264A532C96}" destId="{49956131-36BD-5A42-B93D-0403C575A600}" srcOrd="0" destOrd="0" presId="urn:microsoft.com/office/officeart/2005/8/layout/radial4"/>
    <dgm:cxn modelId="{D829AE14-923B-2C4B-9AE8-FA989AAFB6BC}" type="presParOf" srcId="{5D386A78-BB5C-C34A-93FD-193614B2E59C}" destId="{2B2859CB-C852-8143-A2A6-EF4267C828B8}" srcOrd="0" destOrd="0" presId="urn:microsoft.com/office/officeart/2005/8/layout/radial4"/>
    <dgm:cxn modelId="{C1603729-8A73-124D-B9F5-C83771D54A32}" type="presParOf" srcId="{5D386A78-BB5C-C34A-93FD-193614B2E59C}" destId="{0B025DAC-F85A-0B4F-BBD2-99F180B4BE41}" srcOrd="1" destOrd="0" presId="urn:microsoft.com/office/officeart/2005/8/layout/radial4"/>
    <dgm:cxn modelId="{949E3CA7-04C9-FD4F-890C-0BED3C9E9560}" type="presParOf" srcId="{5D386A78-BB5C-C34A-93FD-193614B2E59C}" destId="{329E187F-C0BE-BB4D-AA17-EE2D895287BE}" srcOrd="2" destOrd="0" presId="urn:microsoft.com/office/officeart/2005/8/layout/radial4"/>
    <dgm:cxn modelId="{78A94EF6-51F9-E348-99C3-D148339F459F}" type="presParOf" srcId="{5D386A78-BB5C-C34A-93FD-193614B2E59C}" destId="{7958FBEB-735F-264A-8A0B-DB3CF5A5F4AC}" srcOrd="3" destOrd="0" presId="urn:microsoft.com/office/officeart/2005/8/layout/radial4"/>
    <dgm:cxn modelId="{23F526B9-8DC5-874F-8E45-98C106A646E3}" type="presParOf" srcId="{5D386A78-BB5C-C34A-93FD-193614B2E59C}" destId="{6BE9AAC7-CACA-D44D-814B-3FE4715F2D90}" srcOrd="4" destOrd="0" presId="urn:microsoft.com/office/officeart/2005/8/layout/radial4"/>
    <dgm:cxn modelId="{67720D25-60D4-A64A-B3FD-6B6ADEA5219A}" type="presParOf" srcId="{5D386A78-BB5C-C34A-93FD-193614B2E59C}" destId="{D6C91501-5A72-8D49-9DC2-308689276993}" srcOrd="5" destOrd="0" presId="urn:microsoft.com/office/officeart/2005/8/layout/radial4"/>
    <dgm:cxn modelId="{13F9678B-EFAB-B343-9445-CB145F33F8BB}" type="presParOf" srcId="{5D386A78-BB5C-C34A-93FD-193614B2E59C}" destId="{E1A6CD9A-D848-9846-88BB-0464CDAAD696}" srcOrd="6" destOrd="0" presId="urn:microsoft.com/office/officeart/2005/8/layout/radial4"/>
    <dgm:cxn modelId="{5F0AFB0F-2306-D546-A07C-34D9E77833CF}" type="presParOf" srcId="{5D386A78-BB5C-C34A-93FD-193614B2E59C}" destId="{35DA5B0E-01BF-694C-93E0-0968138CD761}" srcOrd="7" destOrd="0" presId="urn:microsoft.com/office/officeart/2005/8/layout/radial4"/>
    <dgm:cxn modelId="{309CDE27-E0A9-6849-A578-D5753C236F02}" type="presParOf" srcId="{5D386A78-BB5C-C34A-93FD-193614B2E59C}" destId="{49956131-36BD-5A42-B93D-0403C575A600}" srcOrd="8" destOrd="0" presId="urn:microsoft.com/office/officeart/2005/8/layout/radial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72A70-A742-FA48-B298-EACFF3208D89}"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en-US"/>
        </a:p>
      </dgm:t>
    </dgm:pt>
    <dgm:pt modelId="{CF9C04B1-AA97-FB40-A54C-986F70D812A7}">
      <dgm:prSet phldrT="[Text]"/>
      <dgm:spPr/>
      <dgm:t>
        <a:bodyPr/>
        <a:lstStyle/>
        <a:p>
          <a:r>
            <a:rPr lang="en-US" dirty="0" smtClean="0"/>
            <a:t>Proximity to key markets</a:t>
          </a:r>
          <a:endParaRPr lang="en-US" dirty="0"/>
        </a:p>
      </dgm:t>
    </dgm:pt>
    <dgm:pt modelId="{4E949E1F-374E-C143-8B8E-E335BADB7F28}" type="parTrans" cxnId="{82843220-6623-D345-857E-C26618020BDF}">
      <dgm:prSet/>
      <dgm:spPr/>
      <dgm:t>
        <a:bodyPr/>
        <a:lstStyle/>
        <a:p>
          <a:endParaRPr lang="en-US"/>
        </a:p>
      </dgm:t>
    </dgm:pt>
    <dgm:pt modelId="{5BF00055-8F1D-9342-BE82-029D9586AF91}" type="sibTrans" cxnId="{82843220-6623-D345-857E-C26618020BDF}">
      <dgm:prSet/>
      <dgm:spPr/>
      <dgm:t>
        <a:bodyPr/>
        <a:lstStyle/>
        <a:p>
          <a:endParaRPr lang="en-US"/>
        </a:p>
      </dgm:t>
    </dgm:pt>
    <dgm:pt modelId="{B136F72B-B0F1-C042-ADA4-F96343823B77}">
      <dgm:prSet phldrT="[Text]"/>
      <dgm:spPr/>
      <dgm:t>
        <a:bodyPr/>
        <a:lstStyle/>
        <a:p>
          <a:r>
            <a:rPr lang="en-US" dirty="0" smtClean="0"/>
            <a:t>Access to </a:t>
          </a:r>
          <a:r>
            <a:rPr lang="en-US" dirty="0" err="1" smtClean="0"/>
            <a:t>multiskilled</a:t>
          </a:r>
          <a:r>
            <a:rPr lang="en-US" dirty="0" smtClean="0"/>
            <a:t> and flexible workforce</a:t>
          </a:r>
          <a:endParaRPr lang="en-US" dirty="0"/>
        </a:p>
      </dgm:t>
    </dgm:pt>
    <dgm:pt modelId="{9D955C2E-01BF-8A43-96C4-6D28DA67459D}" type="parTrans" cxnId="{833C5D7D-4D74-F54B-9DE5-DAEE09D7CA9E}">
      <dgm:prSet/>
      <dgm:spPr/>
      <dgm:t>
        <a:bodyPr/>
        <a:lstStyle/>
        <a:p>
          <a:endParaRPr lang="en-US"/>
        </a:p>
      </dgm:t>
    </dgm:pt>
    <dgm:pt modelId="{E95D1EF6-29F5-AB42-940E-C6E444366B5B}" type="sibTrans" cxnId="{833C5D7D-4D74-F54B-9DE5-DAEE09D7CA9E}">
      <dgm:prSet/>
      <dgm:spPr/>
      <dgm:t>
        <a:bodyPr/>
        <a:lstStyle/>
        <a:p>
          <a:endParaRPr lang="en-US"/>
        </a:p>
      </dgm:t>
    </dgm:pt>
    <dgm:pt modelId="{C72D0378-C980-934A-8A00-ECEB336AE1D9}">
      <dgm:prSet phldrT="[Text]"/>
      <dgm:spPr/>
      <dgm:t>
        <a:bodyPr/>
        <a:lstStyle/>
        <a:p>
          <a:r>
            <a:rPr lang="en-US" dirty="0" smtClean="0"/>
            <a:t>Ability to control stock on hand</a:t>
          </a:r>
          <a:endParaRPr lang="en-US" dirty="0"/>
        </a:p>
      </dgm:t>
    </dgm:pt>
    <dgm:pt modelId="{47527E1D-41C1-E148-BB09-01ED247C7E1E}" type="parTrans" cxnId="{AB05EEEB-0BDC-E74E-90F0-15471DCE2E97}">
      <dgm:prSet/>
      <dgm:spPr/>
      <dgm:t>
        <a:bodyPr/>
        <a:lstStyle/>
        <a:p>
          <a:endParaRPr lang="en-US"/>
        </a:p>
      </dgm:t>
    </dgm:pt>
    <dgm:pt modelId="{C5BE0022-999E-094D-8B6F-82CACDF0D3B2}" type="sibTrans" cxnId="{AB05EEEB-0BDC-E74E-90F0-15471DCE2E97}">
      <dgm:prSet/>
      <dgm:spPr/>
      <dgm:t>
        <a:bodyPr/>
        <a:lstStyle/>
        <a:p>
          <a:endParaRPr lang="en-US"/>
        </a:p>
      </dgm:t>
    </dgm:pt>
    <dgm:pt modelId="{B24D9E8E-0415-9942-9038-41EC7D7558AC}">
      <dgm:prSet phldrT="[Text]"/>
      <dgm:spPr/>
      <dgm:t>
        <a:bodyPr/>
        <a:lstStyle/>
        <a:p>
          <a:r>
            <a:rPr lang="en-US" dirty="0" smtClean="0"/>
            <a:t>Close monitoring of competition</a:t>
          </a:r>
          <a:endParaRPr lang="en-US" dirty="0"/>
        </a:p>
      </dgm:t>
    </dgm:pt>
    <dgm:pt modelId="{B3A53C36-5DE4-FE4A-A6E6-A1AF0AD69E70}" type="parTrans" cxnId="{4EAB17A9-9E2E-F94F-A975-4A5521169F5A}">
      <dgm:prSet/>
      <dgm:spPr/>
      <dgm:t>
        <a:bodyPr/>
        <a:lstStyle/>
        <a:p>
          <a:endParaRPr lang="en-US"/>
        </a:p>
      </dgm:t>
    </dgm:pt>
    <dgm:pt modelId="{2D06E5A2-16EA-684B-8D90-EA664FC78E5A}" type="sibTrans" cxnId="{4EAB17A9-9E2E-F94F-A975-4A5521169F5A}">
      <dgm:prSet/>
      <dgm:spPr/>
      <dgm:t>
        <a:bodyPr/>
        <a:lstStyle/>
        <a:p>
          <a:endParaRPr lang="en-US"/>
        </a:p>
      </dgm:t>
    </dgm:pt>
    <dgm:pt modelId="{09B6EDE0-2A66-ED4E-8991-8A6BA5E35857}">
      <dgm:prSet phldrT="[Text]"/>
      <dgm:spPr/>
      <dgm:t>
        <a:bodyPr/>
        <a:lstStyle/>
        <a:p>
          <a:r>
            <a:rPr lang="en-US" dirty="0" smtClean="0"/>
            <a:t>Access to the latest available and most efficient technology</a:t>
          </a:r>
          <a:endParaRPr lang="en-US" dirty="0"/>
        </a:p>
      </dgm:t>
    </dgm:pt>
    <dgm:pt modelId="{A7E37306-ACB4-344C-866B-D54A49CC3582}" type="parTrans" cxnId="{E0BBB00E-5BE1-F04B-936B-FBF69B46D033}">
      <dgm:prSet/>
      <dgm:spPr/>
      <dgm:t>
        <a:bodyPr/>
        <a:lstStyle/>
        <a:p>
          <a:endParaRPr lang="en-US"/>
        </a:p>
      </dgm:t>
    </dgm:pt>
    <dgm:pt modelId="{346C2DF9-2486-5B4F-B5AB-8035F53363D8}" type="sibTrans" cxnId="{E0BBB00E-5BE1-F04B-936B-FBF69B46D033}">
      <dgm:prSet/>
      <dgm:spPr/>
      <dgm:t>
        <a:bodyPr/>
        <a:lstStyle/>
        <a:p>
          <a:endParaRPr lang="en-US"/>
        </a:p>
      </dgm:t>
    </dgm:pt>
    <dgm:pt modelId="{73EC56BE-F5C3-2C42-B595-E260F405EA81}" type="pres">
      <dgm:prSet presAssocID="{31472A70-A742-FA48-B298-EACFF3208D89}" presName="cycle" presStyleCnt="0">
        <dgm:presLayoutVars>
          <dgm:dir/>
          <dgm:resizeHandles val="exact"/>
        </dgm:presLayoutVars>
      </dgm:prSet>
      <dgm:spPr/>
      <dgm:t>
        <a:bodyPr/>
        <a:lstStyle/>
        <a:p>
          <a:endParaRPr lang="en-US"/>
        </a:p>
      </dgm:t>
    </dgm:pt>
    <dgm:pt modelId="{7C31181F-22E9-6945-94DD-BADF6E4DA32A}" type="pres">
      <dgm:prSet presAssocID="{CF9C04B1-AA97-FB40-A54C-986F70D812A7}" presName="node" presStyleLbl="node1" presStyleIdx="0" presStyleCnt="5">
        <dgm:presLayoutVars>
          <dgm:bulletEnabled val="1"/>
        </dgm:presLayoutVars>
      </dgm:prSet>
      <dgm:spPr/>
      <dgm:t>
        <a:bodyPr/>
        <a:lstStyle/>
        <a:p>
          <a:endParaRPr lang="en-US"/>
        </a:p>
      </dgm:t>
    </dgm:pt>
    <dgm:pt modelId="{492DFACE-530A-ED46-87EF-DEE392A6614F}" type="pres">
      <dgm:prSet presAssocID="{CF9C04B1-AA97-FB40-A54C-986F70D812A7}" presName="spNode" presStyleCnt="0"/>
      <dgm:spPr/>
    </dgm:pt>
    <dgm:pt modelId="{46E661D0-253F-1048-AE5A-BE330DBB5E2A}" type="pres">
      <dgm:prSet presAssocID="{5BF00055-8F1D-9342-BE82-029D9586AF91}" presName="sibTrans" presStyleLbl="sibTrans1D1" presStyleIdx="0" presStyleCnt="5"/>
      <dgm:spPr/>
      <dgm:t>
        <a:bodyPr/>
        <a:lstStyle/>
        <a:p>
          <a:endParaRPr lang="en-US"/>
        </a:p>
      </dgm:t>
    </dgm:pt>
    <dgm:pt modelId="{E44E297B-B8B7-3D49-AF9F-29D14C8A0177}" type="pres">
      <dgm:prSet presAssocID="{B136F72B-B0F1-C042-ADA4-F96343823B77}" presName="node" presStyleLbl="node1" presStyleIdx="1" presStyleCnt="5">
        <dgm:presLayoutVars>
          <dgm:bulletEnabled val="1"/>
        </dgm:presLayoutVars>
      </dgm:prSet>
      <dgm:spPr/>
      <dgm:t>
        <a:bodyPr/>
        <a:lstStyle/>
        <a:p>
          <a:endParaRPr lang="en-US"/>
        </a:p>
      </dgm:t>
    </dgm:pt>
    <dgm:pt modelId="{E3E0FF6D-D660-8843-9BE0-E8701B6BF972}" type="pres">
      <dgm:prSet presAssocID="{B136F72B-B0F1-C042-ADA4-F96343823B77}" presName="spNode" presStyleCnt="0"/>
      <dgm:spPr/>
    </dgm:pt>
    <dgm:pt modelId="{07ED0399-FF90-C94D-AC3C-88BB81B21105}" type="pres">
      <dgm:prSet presAssocID="{E95D1EF6-29F5-AB42-940E-C6E444366B5B}" presName="sibTrans" presStyleLbl="sibTrans1D1" presStyleIdx="1" presStyleCnt="5"/>
      <dgm:spPr/>
      <dgm:t>
        <a:bodyPr/>
        <a:lstStyle/>
        <a:p>
          <a:endParaRPr lang="en-US"/>
        </a:p>
      </dgm:t>
    </dgm:pt>
    <dgm:pt modelId="{051B0056-A933-1C47-99E7-C01A6F14B494}" type="pres">
      <dgm:prSet presAssocID="{C72D0378-C980-934A-8A00-ECEB336AE1D9}" presName="node" presStyleLbl="node1" presStyleIdx="2" presStyleCnt="5">
        <dgm:presLayoutVars>
          <dgm:bulletEnabled val="1"/>
        </dgm:presLayoutVars>
      </dgm:prSet>
      <dgm:spPr/>
      <dgm:t>
        <a:bodyPr/>
        <a:lstStyle/>
        <a:p>
          <a:endParaRPr lang="en-US"/>
        </a:p>
      </dgm:t>
    </dgm:pt>
    <dgm:pt modelId="{201DDA67-2E2E-8C4B-A226-F15B78D88C2B}" type="pres">
      <dgm:prSet presAssocID="{C72D0378-C980-934A-8A00-ECEB336AE1D9}" presName="spNode" presStyleCnt="0"/>
      <dgm:spPr/>
    </dgm:pt>
    <dgm:pt modelId="{E28CD239-0D09-2F4E-865A-326A1FB0EAB0}" type="pres">
      <dgm:prSet presAssocID="{C5BE0022-999E-094D-8B6F-82CACDF0D3B2}" presName="sibTrans" presStyleLbl="sibTrans1D1" presStyleIdx="2" presStyleCnt="5"/>
      <dgm:spPr/>
      <dgm:t>
        <a:bodyPr/>
        <a:lstStyle/>
        <a:p>
          <a:endParaRPr lang="en-US"/>
        </a:p>
      </dgm:t>
    </dgm:pt>
    <dgm:pt modelId="{8FA4A859-66F4-7D4E-AEE0-A11E2D7963A9}" type="pres">
      <dgm:prSet presAssocID="{B24D9E8E-0415-9942-9038-41EC7D7558AC}" presName="node" presStyleLbl="node1" presStyleIdx="3" presStyleCnt="5">
        <dgm:presLayoutVars>
          <dgm:bulletEnabled val="1"/>
        </dgm:presLayoutVars>
      </dgm:prSet>
      <dgm:spPr/>
      <dgm:t>
        <a:bodyPr/>
        <a:lstStyle/>
        <a:p>
          <a:endParaRPr lang="en-US"/>
        </a:p>
      </dgm:t>
    </dgm:pt>
    <dgm:pt modelId="{E0B4181A-5DFB-634A-B31D-C7B2764D13F7}" type="pres">
      <dgm:prSet presAssocID="{B24D9E8E-0415-9942-9038-41EC7D7558AC}" presName="spNode" presStyleCnt="0"/>
      <dgm:spPr/>
    </dgm:pt>
    <dgm:pt modelId="{DBDB79F6-7AAF-9543-A31B-310557EAD91C}" type="pres">
      <dgm:prSet presAssocID="{2D06E5A2-16EA-684B-8D90-EA664FC78E5A}" presName="sibTrans" presStyleLbl="sibTrans1D1" presStyleIdx="3" presStyleCnt="5"/>
      <dgm:spPr/>
      <dgm:t>
        <a:bodyPr/>
        <a:lstStyle/>
        <a:p>
          <a:endParaRPr lang="en-US"/>
        </a:p>
      </dgm:t>
    </dgm:pt>
    <dgm:pt modelId="{7810FA8A-2E09-0C40-A4F2-33A2A24D4055}" type="pres">
      <dgm:prSet presAssocID="{09B6EDE0-2A66-ED4E-8991-8A6BA5E35857}" presName="node" presStyleLbl="node1" presStyleIdx="4" presStyleCnt="5">
        <dgm:presLayoutVars>
          <dgm:bulletEnabled val="1"/>
        </dgm:presLayoutVars>
      </dgm:prSet>
      <dgm:spPr/>
      <dgm:t>
        <a:bodyPr/>
        <a:lstStyle/>
        <a:p>
          <a:endParaRPr lang="en-US"/>
        </a:p>
      </dgm:t>
    </dgm:pt>
    <dgm:pt modelId="{042D2EEA-6E61-3A49-80DA-110FA24F8E4E}" type="pres">
      <dgm:prSet presAssocID="{09B6EDE0-2A66-ED4E-8991-8A6BA5E35857}" presName="spNode" presStyleCnt="0"/>
      <dgm:spPr/>
    </dgm:pt>
    <dgm:pt modelId="{CC6931C5-8E39-9A42-9F2A-89E6BA18C76A}" type="pres">
      <dgm:prSet presAssocID="{346C2DF9-2486-5B4F-B5AB-8035F53363D8}" presName="sibTrans" presStyleLbl="sibTrans1D1" presStyleIdx="4" presStyleCnt="5"/>
      <dgm:spPr/>
      <dgm:t>
        <a:bodyPr/>
        <a:lstStyle/>
        <a:p>
          <a:endParaRPr lang="en-US"/>
        </a:p>
      </dgm:t>
    </dgm:pt>
  </dgm:ptLst>
  <dgm:cxnLst>
    <dgm:cxn modelId="{E0BBB00E-5BE1-F04B-936B-FBF69B46D033}" srcId="{31472A70-A742-FA48-B298-EACFF3208D89}" destId="{09B6EDE0-2A66-ED4E-8991-8A6BA5E35857}" srcOrd="4" destOrd="0" parTransId="{A7E37306-ACB4-344C-866B-D54A49CC3582}" sibTransId="{346C2DF9-2486-5B4F-B5AB-8035F53363D8}"/>
    <dgm:cxn modelId="{1DF19DE7-E6AD-4B42-B81C-3830E7648413}" type="presOf" srcId="{2D06E5A2-16EA-684B-8D90-EA664FC78E5A}" destId="{DBDB79F6-7AAF-9543-A31B-310557EAD91C}" srcOrd="0" destOrd="0" presId="urn:microsoft.com/office/officeart/2005/8/layout/cycle6"/>
    <dgm:cxn modelId="{6D66A0CA-0A47-D645-85FC-38376D882DC9}" type="presOf" srcId="{09B6EDE0-2A66-ED4E-8991-8A6BA5E35857}" destId="{7810FA8A-2E09-0C40-A4F2-33A2A24D4055}" srcOrd="0" destOrd="0" presId="urn:microsoft.com/office/officeart/2005/8/layout/cycle6"/>
    <dgm:cxn modelId="{5DB15AE0-2F60-4542-BBCF-5DF9BD815E47}" type="presOf" srcId="{C72D0378-C980-934A-8A00-ECEB336AE1D9}" destId="{051B0056-A933-1C47-99E7-C01A6F14B494}" srcOrd="0" destOrd="0" presId="urn:microsoft.com/office/officeart/2005/8/layout/cycle6"/>
    <dgm:cxn modelId="{A42DE576-D936-0648-BE02-E9DF154A2014}" type="presOf" srcId="{B24D9E8E-0415-9942-9038-41EC7D7558AC}" destId="{8FA4A859-66F4-7D4E-AEE0-A11E2D7963A9}" srcOrd="0" destOrd="0" presId="urn:microsoft.com/office/officeart/2005/8/layout/cycle6"/>
    <dgm:cxn modelId="{3D69AD7B-CC81-0B48-94E9-A2A4730FB848}" type="presOf" srcId="{C5BE0022-999E-094D-8B6F-82CACDF0D3B2}" destId="{E28CD239-0D09-2F4E-865A-326A1FB0EAB0}" srcOrd="0" destOrd="0" presId="urn:microsoft.com/office/officeart/2005/8/layout/cycle6"/>
    <dgm:cxn modelId="{B3006FE5-8BB1-DF48-9635-9E1340B33953}" type="presOf" srcId="{31472A70-A742-FA48-B298-EACFF3208D89}" destId="{73EC56BE-F5C3-2C42-B595-E260F405EA81}" srcOrd="0" destOrd="0" presId="urn:microsoft.com/office/officeart/2005/8/layout/cycle6"/>
    <dgm:cxn modelId="{833C5D7D-4D74-F54B-9DE5-DAEE09D7CA9E}" srcId="{31472A70-A742-FA48-B298-EACFF3208D89}" destId="{B136F72B-B0F1-C042-ADA4-F96343823B77}" srcOrd="1" destOrd="0" parTransId="{9D955C2E-01BF-8A43-96C4-6D28DA67459D}" sibTransId="{E95D1EF6-29F5-AB42-940E-C6E444366B5B}"/>
    <dgm:cxn modelId="{8C669372-8BDD-9643-BE81-1FC616897ED9}" type="presOf" srcId="{5BF00055-8F1D-9342-BE82-029D9586AF91}" destId="{46E661D0-253F-1048-AE5A-BE330DBB5E2A}" srcOrd="0" destOrd="0" presId="urn:microsoft.com/office/officeart/2005/8/layout/cycle6"/>
    <dgm:cxn modelId="{8331231A-B3AF-4444-818B-58591CB058E1}" type="presOf" srcId="{346C2DF9-2486-5B4F-B5AB-8035F53363D8}" destId="{CC6931C5-8E39-9A42-9F2A-89E6BA18C76A}" srcOrd="0" destOrd="0" presId="urn:microsoft.com/office/officeart/2005/8/layout/cycle6"/>
    <dgm:cxn modelId="{3AC8D2E8-11F6-D041-A070-0F888B90FFAD}" type="presOf" srcId="{CF9C04B1-AA97-FB40-A54C-986F70D812A7}" destId="{7C31181F-22E9-6945-94DD-BADF6E4DA32A}" srcOrd="0" destOrd="0" presId="urn:microsoft.com/office/officeart/2005/8/layout/cycle6"/>
    <dgm:cxn modelId="{AB05EEEB-0BDC-E74E-90F0-15471DCE2E97}" srcId="{31472A70-A742-FA48-B298-EACFF3208D89}" destId="{C72D0378-C980-934A-8A00-ECEB336AE1D9}" srcOrd="2" destOrd="0" parTransId="{47527E1D-41C1-E148-BB09-01ED247C7E1E}" sibTransId="{C5BE0022-999E-094D-8B6F-82CACDF0D3B2}"/>
    <dgm:cxn modelId="{2D105484-C7B6-914A-B70F-0487CA9E6C94}" type="presOf" srcId="{E95D1EF6-29F5-AB42-940E-C6E444366B5B}" destId="{07ED0399-FF90-C94D-AC3C-88BB81B21105}" srcOrd="0" destOrd="0" presId="urn:microsoft.com/office/officeart/2005/8/layout/cycle6"/>
    <dgm:cxn modelId="{82843220-6623-D345-857E-C26618020BDF}" srcId="{31472A70-A742-FA48-B298-EACFF3208D89}" destId="{CF9C04B1-AA97-FB40-A54C-986F70D812A7}" srcOrd="0" destOrd="0" parTransId="{4E949E1F-374E-C143-8B8E-E335BADB7F28}" sibTransId="{5BF00055-8F1D-9342-BE82-029D9586AF91}"/>
    <dgm:cxn modelId="{4EAB17A9-9E2E-F94F-A975-4A5521169F5A}" srcId="{31472A70-A742-FA48-B298-EACFF3208D89}" destId="{B24D9E8E-0415-9942-9038-41EC7D7558AC}" srcOrd="3" destOrd="0" parTransId="{B3A53C36-5DE4-FE4A-A6E6-A1AF0AD69E70}" sibTransId="{2D06E5A2-16EA-684B-8D90-EA664FC78E5A}"/>
    <dgm:cxn modelId="{6B7873C2-6069-974F-8989-FB6BA9424503}" type="presOf" srcId="{B136F72B-B0F1-C042-ADA4-F96343823B77}" destId="{E44E297B-B8B7-3D49-AF9F-29D14C8A0177}" srcOrd="0" destOrd="0" presId="urn:microsoft.com/office/officeart/2005/8/layout/cycle6"/>
    <dgm:cxn modelId="{3EC3DACE-CA82-994C-B99B-4E06E4E2737E}" type="presParOf" srcId="{73EC56BE-F5C3-2C42-B595-E260F405EA81}" destId="{7C31181F-22E9-6945-94DD-BADF6E4DA32A}" srcOrd="0" destOrd="0" presId="urn:microsoft.com/office/officeart/2005/8/layout/cycle6"/>
    <dgm:cxn modelId="{913D3387-0209-F949-8EF5-0D47FC026FC4}" type="presParOf" srcId="{73EC56BE-F5C3-2C42-B595-E260F405EA81}" destId="{492DFACE-530A-ED46-87EF-DEE392A6614F}" srcOrd="1" destOrd="0" presId="urn:microsoft.com/office/officeart/2005/8/layout/cycle6"/>
    <dgm:cxn modelId="{BFE7A950-59C6-9241-A0ED-68D956BE7BAD}" type="presParOf" srcId="{73EC56BE-F5C3-2C42-B595-E260F405EA81}" destId="{46E661D0-253F-1048-AE5A-BE330DBB5E2A}" srcOrd="2" destOrd="0" presId="urn:microsoft.com/office/officeart/2005/8/layout/cycle6"/>
    <dgm:cxn modelId="{158B81B2-0A8E-E34C-805E-0C174EA17755}" type="presParOf" srcId="{73EC56BE-F5C3-2C42-B595-E260F405EA81}" destId="{E44E297B-B8B7-3D49-AF9F-29D14C8A0177}" srcOrd="3" destOrd="0" presId="urn:microsoft.com/office/officeart/2005/8/layout/cycle6"/>
    <dgm:cxn modelId="{7B31BCD4-A903-EE46-9C80-4A76E9590FFF}" type="presParOf" srcId="{73EC56BE-F5C3-2C42-B595-E260F405EA81}" destId="{E3E0FF6D-D660-8843-9BE0-E8701B6BF972}" srcOrd="4" destOrd="0" presId="urn:microsoft.com/office/officeart/2005/8/layout/cycle6"/>
    <dgm:cxn modelId="{3D9E97E8-14D5-6743-BBE4-DA14FFA7EB4D}" type="presParOf" srcId="{73EC56BE-F5C3-2C42-B595-E260F405EA81}" destId="{07ED0399-FF90-C94D-AC3C-88BB81B21105}" srcOrd="5" destOrd="0" presId="urn:microsoft.com/office/officeart/2005/8/layout/cycle6"/>
    <dgm:cxn modelId="{ECE3C68B-1ADB-A841-80AF-5CF3C719240A}" type="presParOf" srcId="{73EC56BE-F5C3-2C42-B595-E260F405EA81}" destId="{051B0056-A933-1C47-99E7-C01A6F14B494}" srcOrd="6" destOrd="0" presId="urn:microsoft.com/office/officeart/2005/8/layout/cycle6"/>
    <dgm:cxn modelId="{942FA8A8-EA93-9144-88C0-1F39FEC363D2}" type="presParOf" srcId="{73EC56BE-F5C3-2C42-B595-E260F405EA81}" destId="{201DDA67-2E2E-8C4B-A226-F15B78D88C2B}" srcOrd="7" destOrd="0" presId="urn:microsoft.com/office/officeart/2005/8/layout/cycle6"/>
    <dgm:cxn modelId="{73AB3E0C-0302-8842-8E98-94E77409230F}" type="presParOf" srcId="{73EC56BE-F5C3-2C42-B595-E260F405EA81}" destId="{E28CD239-0D09-2F4E-865A-326A1FB0EAB0}" srcOrd="8" destOrd="0" presId="urn:microsoft.com/office/officeart/2005/8/layout/cycle6"/>
    <dgm:cxn modelId="{F9D0FB48-217D-BE4E-A8A2-276E2BC1D0B0}" type="presParOf" srcId="{73EC56BE-F5C3-2C42-B595-E260F405EA81}" destId="{8FA4A859-66F4-7D4E-AEE0-A11E2D7963A9}" srcOrd="9" destOrd="0" presId="urn:microsoft.com/office/officeart/2005/8/layout/cycle6"/>
    <dgm:cxn modelId="{8C7BB14D-E092-FA40-AC47-58F425662FC6}" type="presParOf" srcId="{73EC56BE-F5C3-2C42-B595-E260F405EA81}" destId="{E0B4181A-5DFB-634A-B31D-C7B2764D13F7}" srcOrd="10" destOrd="0" presId="urn:microsoft.com/office/officeart/2005/8/layout/cycle6"/>
    <dgm:cxn modelId="{BC6E8B86-3350-854F-A715-BDBFC637D7F0}" type="presParOf" srcId="{73EC56BE-F5C3-2C42-B595-E260F405EA81}" destId="{DBDB79F6-7AAF-9543-A31B-310557EAD91C}" srcOrd="11" destOrd="0" presId="urn:microsoft.com/office/officeart/2005/8/layout/cycle6"/>
    <dgm:cxn modelId="{CB2AFA51-60F4-5D4E-9750-9A93E9DC771E}" type="presParOf" srcId="{73EC56BE-F5C3-2C42-B595-E260F405EA81}" destId="{7810FA8A-2E09-0C40-A4F2-33A2A24D4055}" srcOrd="12" destOrd="0" presId="urn:microsoft.com/office/officeart/2005/8/layout/cycle6"/>
    <dgm:cxn modelId="{F7493F9E-D1BF-6943-AE51-24DD42471138}" type="presParOf" srcId="{73EC56BE-F5C3-2C42-B595-E260F405EA81}" destId="{042D2EEA-6E61-3A49-80DA-110FA24F8E4E}" srcOrd="13" destOrd="0" presId="urn:microsoft.com/office/officeart/2005/8/layout/cycle6"/>
    <dgm:cxn modelId="{41F758D9-1070-0C49-8C14-DF4A4C28408F}" type="presParOf" srcId="{73EC56BE-F5C3-2C42-B595-E260F405EA81}" destId="{CC6931C5-8E39-9A42-9F2A-89E6BA18C76A}"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71B22E-0E94-F04E-8148-2168567AAC67}"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D6E64883-8935-CB47-A0E7-A90B951BA11F}">
      <dgm:prSet phldrT="[Text]"/>
      <dgm:spPr/>
      <dgm:t>
        <a:bodyPr/>
        <a:lstStyle/>
        <a:p>
          <a:r>
            <a:rPr lang="en-US" dirty="0" smtClean="0"/>
            <a:t>Consistency</a:t>
          </a:r>
          <a:endParaRPr lang="en-US" dirty="0"/>
        </a:p>
      </dgm:t>
    </dgm:pt>
    <dgm:pt modelId="{709D38D5-08ED-A545-A43C-951BA9FE64A7}" type="parTrans" cxnId="{DF48378B-1D95-DE47-A802-CA2C1EB83B4A}">
      <dgm:prSet/>
      <dgm:spPr/>
      <dgm:t>
        <a:bodyPr/>
        <a:lstStyle/>
        <a:p>
          <a:endParaRPr lang="en-US"/>
        </a:p>
      </dgm:t>
    </dgm:pt>
    <dgm:pt modelId="{28886A68-C15E-7946-BB3C-E3251BA0DFCC}" type="sibTrans" cxnId="{DF48378B-1D95-DE47-A802-CA2C1EB83B4A}">
      <dgm:prSet/>
      <dgm:spPr/>
      <dgm:t>
        <a:bodyPr/>
        <a:lstStyle/>
        <a:p>
          <a:endParaRPr lang="en-US"/>
        </a:p>
      </dgm:t>
    </dgm:pt>
    <dgm:pt modelId="{7D30DAE4-1A84-1F44-B0A3-E1ACCDF88B9B}">
      <dgm:prSet phldrT="[Text]"/>
      <dgm:spPr/>
      <dgm:t>
        <a:bodyPr/>
        <a:lstStyle/>
        <a:p>
          <a:r>
            <a:rPr lang="en-US" dirty="0" smtClean="0"/>
            <a:t>General discount not as steep as Hi-Lo stores</a:t>
          </a:r>
          <a:endParaRPr lang="en-US" dirty="0"/>
        </a:p>
      </dgm:t>
    </dgm:pt>
    <dgm:pt modelId="{11B601E8-88CB-A841-ADBE-300E1A201100}" type="parTrans" cxnId="{37FDA5B6-0E10-0A48-B4D8-20248EA3F971}">
      <dgm:prSet/>
      <dgm:spPr/>
      <dgm:t>
        <a:bodyPr/>
        <a:lstStyle/>
        <a:p>
          <a:endParaRPr lang="en-US"/>
        </a:p>
      </dgm:t>
    </dgm:pt>
    <dgm:pt modelId="{EB85EEE2-CC27-7E47-BC01-24266E1FD382}" type="sibTrans" cxnId="{37FDA5B6-0E10-0A48-B4D8-20248EA3F971}">
      <dgm:prSet/>
      <dgm:spPr/>
      <dgm:t>
        <a:bodyPr/>
        <a:lstStyle/>
        <a:p>
          <a:endParaRPr lang="en-US"/>
        </a:p>
      </dgm:t>
    </dgm:pt>
    <dgm:pt modelId="{FCBA8506-CA98-C94D-A68D-59E68B900924}">
      <dgm:prSet/>
      <dgm:spPr/>
      <dgm:t>
        <a:bodyPr/>
        <a:lstStyle/>
        <a:p>
          <a:r>
            <a:rPr lang="en-US" dirty="0" smtClean="0"/>
            <a:t>Low operating costs</a:t>
          </a:r>
          <a:endParaRPr lang="en-US" dirty="0"/>
        </a:p>
      </dgm:t>
    </dgm:pt>
    <dgm:pt modelId="{8A7E028A-6267-EF49-9CB8-198E1519648F}" type="parTrans" cxnId="{FA464432-FE96-D54D-9C4D-C340119BA01D}">
      <dgm:prSet/>
      <dgm:spPr/>
      <dgm:t>
        <a:bodyPr/>
        <a:lstStyle/>
        <a:p>
          <a:endParaRPr lang="en-US"/>
        </a:p>
      </dgm:t>
    </dgm:pt>
    <dgm:pt modelId="{6D61DB19-865C-D84D-B142-3C31C7A54E50}" type="sibTrans" cxnId="{FA464432-FE96-D54D-9C4D-C340119BA01D}">
      <dgm:prSet/>
      <dgm:spPr/>
      <dgm:t>
        <a:bodyPr/>
        <a:lstStyle/>
        <a:p>
          <a:endParaRPr lang="en-US"/>
        </a:p>
      </dgm:t>
    </dgm:pt>
    <dgm:pt modelId="{4755B5FA-35D8-F447-9447-D028A46D1C2D}" type="pres">
      <dgm:prSet presAssocID="{8E71B22E-0E94-F04E-8148-2168567AAC67}" presName="diagram" presStyleCnt="0">
        <dgm:presLayoutVars>
          <dgm:dir/>
          <dgm:resizeHandles val="exact"/>
        </dgm:presLayoutVars>
      </dgm:prSet>
      <dgm:spPr/>
      <dgm:t>
        <a:bodyPr/>
        <a:lstStyle/>
        <a:p>
          <a:endParaRPr lang="en-US"/>
        </a:p>
      </dgm:t>
    </dgm:pt>
    <dgm:pt modelId="{0DA6F154-CF6B-BC4A-8FE7-34882EFE02E4}" type="pres">
      <dgm:prSet presAssocID="{D6E64883-8935-CB47-A0E7-A90B951BA11F}" presName="node" presStyleLbl="node1" presStyleIdx="0" presStyleCnt="3" custLinFactNeighborX="-26" custLinFactNeighborY="-8362">
        <dgm:presLayoutVars>
          <dgm:bulletEnabled val="1"/>
        </dgm:presLayoutVars>
      </dgm:prSet>
      <dgm:spPr/>
      <dgm:t>
        <a:bodyPr/>
        <a:lstStyle/>
        <a:p>
          <a:endParaRPr lang="en-US"/>
        </a:p>
      </dgm:t>
    </dgm:pt>
    <dgm:pt modelId="{EC01BF53-BBC4-C74C-AA5B-FB331986A8A3}" type="pres">
      <dgm:prSet presAssocID="{28886A68-C15E-7946-BB3C-E3251BA0DFCC}" presName="sibTrans" presStyleCnt="0"/>
      <dgm:spPr/>
      <dgm:t>
        <a:bodyPr/>
        <a:lstStyle/>
        <a:p>
          <a:endParaRPr lang="en-US"/>
        </a:p>
      </dgm:t>
    </dgm:pt>
    <dgm:pt modelId="{003BAC6D-8174-9D45-B34E-F7AA5A8804C1}" type="pres">
      <dgm:prSet presAssocID="{FCBA8506-CA98-C94D-A68D-59E68B900924}" presName="node" presStyleLbl="node1" presStyleIdx="1" presStyleCnt="3" custLinFactNeighborX="26" custLinFactNeighborY="-8362">
        <dgm:presLayoutVars>
          <dgm:bulletEnabled val="1"/>
        </dgm:presLayoutVars>
      </dgm:prSet>
      <dgm:spPr/>
      <dgm:t>
        <a:bodyPr/>
        <a:lstStyle/>
        <a:p>
          <a:endParaRPr lang="en-US"/>
        </a:p>
      </dgm:t>
    </dgm:pt>
    <dgm:pt modelId="{7F6E4C27-7834-ED42-8580-DDBC2D4D5C28}" type="pres">
      <dgm:prSet presAssocID="{6D61DB19-865C-D84D-B142-3C31C7A54E50}" presName="sibTrans" presStyleCnt="0"/>
      <dgm:spPr/>
      <dgm:t>
        <a:bodyPr/>
        <a:lstStyle/>
        <a:p>
          <a:endParaRPr lang="en-US"/>
        </a:p>
      </dgm:t>
    </dgm:pt>
    <dgm:pt modelId="{AA83FD44-376B-5349-86E6-5E3C25D00318}" type="pres">
      <dgm:prSet presAssocID="{7D30DAE4-1A84-1F44-B0A3-E1ACCDF88B9B}" presName="node" presStyleLbl="node1" presStyleIdx="2" presStyleCnt="3">
        <dgm:presLayoutVars>
          <dgm:bulletEnabled val="1"/>
        </dgm:presLayoutVars>
      </dgm:prSet>
      <dgm:spPr/>
      <dgm:t>
        <a:bodyPr/>
        <a:lstStyle/>
        <a:p>
          <a:endParaRPr lang="en-US"/>
        </a:p>
      </dgm:t>
    </dgm:pt>
  </dgm:ptLst>
  <dgm:cxnLst>
    <dgm:cxn modelId="{DF48378B-1D95-DE47-A802-CA2C1EB83B4A}" srcId="{8E71B22E-0E94-F04E-8148-2168567AAC67}" destId="{D6E64883-8935-CB47-A0E7-A90B951BA11F}" srcOrd="0" destOrd="0" parTransId="{709D38D5-08ED-A545-A43C-951BA9FE64A7}" sibTransId="{28886A68-C15E-7946-BB3C-E3251BA0DFCC}"/>
    <dgm:cxn modelId="{7D0A6AC4-75EC-5C4C-AD09-4038379E9015}" type="presOf" srcId="{7D30DAE4-1A84-1F44-B0A3-E1ACCDF88B9B}" destId="{AA83FD44-376B-5349-86E6-5E3C25D00318}" srcOrd="0" destOrd="0" presId="urn:microsoft.com/office/officeart/2005/8/layout/default#5"/>
    <dgm:cxn modelId="{B10D153C-63D2-7345-BB52-02BE4F56B077}" type="presOf" srcId="{FCBA8506-CA98-C94D-A68D-59E68B900924}" destId="{003BAC6D-8174-9D45-B34E-F7AA5A8804C1}" srcOrd="0" destOrd="0" presId="urn:microsoft.com/office/officeart/2005/8/layout/default#5"/>
    <dgm:cxn modelId="{FA464432-FE96-D54D-9C4D-C340119BA01D}" srcId="{8E71B22E-0E94-F04E-8148-2168567AAC67}" destId="{FCBA8506-CA98-C94D-A68D-59E68B900924}" srcOrd="1" destOrd="0" parTransId="{8A7E028A-6267-EF49-9CB8-198E1519648F}" sibTransId="{6D61DB19-865C-D84D-B142-3C31C7A54E50}"/>
    <dgm:cxn modelId="{6B9FABBC-608E-714B-84D2-048FB2D0AF4D}" type="presOf" srcId="{D6E64883-8935-CB47-A0E7-A90B951BA11F}" destId="{0DA6F154-CF6B-BC4A-8FE7-34882EFE02E4}" srcOrd="0" destOrd="0" presId="urn:microsoft.com/office/officeart/2005/8/layout/default#5"/>
    <dgm:cxn modelId="{37FDA5B6-0E10-0A48-B4D8-20248EA3F971}" srcId="{8E71B22E-0E94-F04E-8148-2168567AAC67}" destId="{7D30DAE4-1A84-1F44-B0A3-E1ACCDF88B9B}" srcOrd="2" destOrd="0" parTransId="{11B601E8-88CB-A841-ADBE-300E1A201100}" sibTransId="{EB85EEE2-CC27-7E47-BC01-24266E1FD382}"/>
    <dgm:cxn modelId="{7AC2C47E-8F69-F54D-8E1A-DC21EEE03990}" type="presOf" srcId="{8E71B22E-0E94-F04E-8148-2168567AAC67}" destId="{4755B5FA-35D8-F447-9447-D028A46D1C2D}" srcOrd="0" destOrd="0" presId="urn:microsoft.com/office/officeart/2005/8/layout/default#5"/>
    <dgm:cxn modelId="{0724F254-6D34-8541-AFB2-20B1C845DDAD}" type="presParOf" srcId="{4755B5FA-35D8-F447-9447-D028A46D1C2D}" destId="{0DA6F154-CF6B-BC4A-8FE7-34882EFE02E4}" srcOrd="0" destOrd="0" presId="urn:microsoft.com/office/officeart/2005/8/layout/default#5"/>
    <dgm:cxn modelId="{D08BEC86-9775-6043-9F93-5048E2152AD7}" type="presParOf" srcId="{4755B5FA-35D8-F447-9447-D028A46D1C2D}" destId="{EC01BF53-BBC4-C74C-AA5B-FB331986A8A3}" srcOrd="1" destOrd="0" presId="urn:microsoft.com/office/officeart/2005/8/layout/default#5"/>
    <dgm:cxn modelId="{9DFC47B6-A8F7-A04C-AEA7-B224F2585925}" type="presParOf" srcId="{4755B5FA-35D8-F447-9447-D028A46D1C2D}" destId="{003BAC6D-8174-9D45-B34E-F7AA5A8804C1}" srcOrd="2" destOrd="0" presId="urn:microsoft.com/office/officeart/2005/8/layout/default#5"/>
    <dgm:cxn modelId="{0FF55C9B-6EB5-834A-94BD-FEF715206AC2}" type="presParOf" srcId="{4755B5FA-35D8-F447-9447-D028A46D1C2D}" destId="{7F6E4C27-7834-ED42-8580-DDBC2D4D5C28}" srcOrd="3" destOrd="0" presId="urn:microsoft.com/office/officeart/2005/8/layout/default#5"/>
    <dgm:cxn modelId="{A312E7FF-7F4D-9040-A959-B3DFA3F9DC06}" type="presParOf" srcId="{4755B5FA-35D8-F447-9447-D028A46D1C2D}" destId="{AA83FD44-376B-5349-86E6-5E3C25D00318}" srcOrd="4"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2CD640-32F8-1F4A-8F4A-34B9CE153DB3}"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4C4B2FC-93F5-ED44-B7C3-46047DE7E318}">
      <dgm:prSet phldrT="[Text]"/>
      <dgm:spPr/>
      <dgm:t>
        <a:bodyPr/>
        <a:lstStyle/>
        <a:p>
          <a:r>
            <a:rPr lang="en-US" dirty="0" smtClean="0"/>
            <a:t>Promote store traffic</a:t>
          </a:r>
          <a:endParaRPr lang="en-US" dirty="0"/>
        </a:p>
      </dgm:t>
    </dgm:pt>
    <dgm:pt modelId="{CB7DC3D6-2CC8-0246-8ADA-4ABAC36E36B2}" type="parTrans" cxnId="{3D35364C-51A9-F64F-8335-295E65F8D309}">
      <dgm:prSet/>
      <dgm:spPr/>
      <dgm:t>
        <a:bodyPr/>
        <a:lstStyle/>
        <a:p>
          <a:endParaRPr lang="en-US"/>
        </a:p>
      </dgm:t>
    </dgm:pt>
    <dgm:pt modelId="{97D1020C-D9A0-0D45-A917-1AC3C183970C}" type="sibTrans" cxnId="{3D35364C-51A9-F64F-8335-295E65F8D309}">
      <dgm:prSet/>
      <dgm:spPr/>
      <dgm:t>
        <a:bodyPr/>
        <a:lstStyle/>
        <a:p>
          <a:endParaRPr lang="en-US"/>
        </a:p>
      </dgm:t>
    </dgm:pt>
    <dgm:pt modelId="{5970AEFB-589B-1B4C-A0C9-A98FF61FF9EF}">
      <dgm:prSet phldrT="[Text]"/>
      <dgm:spPr/>
      <dgm:t>
        <a:bodyPr/>
        <a:lstStyle/>
        <a:p>
          <a:r>
            <a:rPr lang="en-US" dirty="0" smtClean="0"/>
            <a:t>Low prices in attractive products will bring customers to the store</a:t>
          </a:r>
          <a:endParaRPr lang="en-US" dirty="0"/>
        </a:p>
      </dgm:t>
    </dgm:pt>
    <dgm:pt modelId="{DBCE852F-E9AB-EF4C-AE28-D8C19E04AD57}" type="parTrans" cxnId="{499DD1B1-5B04-E940-9D5B-CCC00F63A09B}">
      <dgm:prSet/>
      <dgm:spPr/>
      <dgm:t>
        <a:bodyPr/>
        <a:lstStyle/>
        <a:p>
          <a:endParaRPr lang="en-US"/>
        </a:p>
      </dgm:t>
    </dgm:pt>
    <dgm:pt modelId="{DBAE035B-5083-6F48-838A-06DBCCBA043F}" type="sibTrans" cxnId="{499DD1B1-5B04-E940-9D5B-CCC00F63A09B}">
      <dgm:prSet/>
      <dgm:spPr/>
      <dgm:t>
        <a:bodyPr/>
        <a:lstStyle/>
        <a:p>
          <a:endParaRPr lang="en-US"/>
        </a:p>
      </dgm:t>
    </dgm:pt>
    <dgm:pt modelId="{32782D66-9695-6344-A3AE-AF0371C9FBD6}">
      <dgm:prSet phldrT="[Text]"/>
      <dgm:spPr/>
      <dgm:t>
        <a:bodyPr/>
        <a:lstStyle/>
        <a:p>
          <a:r>
            <a:rPr lang="en-US" dirty="0" smtClean="0"/>
            <a:t>Persuade low prices with few discounts</a:t>
          </a:r>
          <a:endParaRPr lang="en-US" dirty="0"/>
        </a:p>
      </dgm:t>
    </dgm:pt>
    <dgm:pt modelId="{9A40A42C-4F98-4445-B237-900410C8DA4D}" type="parTrans" cxnId="{AD1D8212-CC09-7A4C-A680-75CF61086568}">
      <dgm:prSet/>
      <dgm:spPr/>
      <dgm:t>
        <a:bodyPr/>
        <a:lstStyle/>
        <a:p>
          <a:endParaRPr lang="en-US"/>
        </a:p>
      </dgm:t>
    </dgm:pt>
    <dgm:pt modelId="{F27525B7-A6F6-6A40-B1C6-110D8F7097C2}" type="sibTrans" cxnId="{AD1D8212-CC09-7A4C-A680-75CF61086568}">
      <dgm:prSet/>
      <dgm:spPr/>
      <dgm:t>
        <a:bodyPr/>
        <a:lstStyle/>
        <a:p>
          <a:endParaRPr lang="en-US"/>
        </a:p>
      </dgm:t>
    </dgm:pt>
    <dgm:pt modelId="{0CFA9495-5FEF-874A-BAA1-F0E429F8C9BD}">
      <dgm:prSet phldrT="[Text]"/>
      <dgm:spPr/>
      <dgm:t>
        <a:bodyPr/>
        <a:lstStyle/>
        <a:p>
          <a:r>
            <a:rPr lang="en-US" dirty="0" smtClean="0"/>
            <a:t>Number of discounts offered rather than cumulative savings</a:t>
          </a:r>
          <a:endParaRPr lang="en-US" dirty="0"/>
        </a:p>
      </dgm:t>
    </dgm:pt>
    <dgm:pt modelId="{43A3FDBB-C0CA-AF4D-84FB-4A3BDB066AE7}" type="parTrans" cxnId="{F6E775E4-A1F6-9140-BEFC-AB41F68DBA9D}">
      <dgm:prSet/>
      <dgm:spPr/>
      <dgm:t>
        <a:bodyPr/>
        <a:lstStyle/>
        <a:p>
          <a:endParaRPr lang="en-US"/>
        </a:p>
      </dgm:t>
    </dgm:pt>
    <dgm:pt modelId="{403EDF40-9164-424A-8EC9-48AF85F06602}" type="sibTrans" cxnId="{F6E775E4-A1F6-9140-BEFC-AB41F68DBA9D}">
      <dgm:prSet/>
      <dgm:spPr/>
      <dgm:t>
        <a:bodyPr/>
        <a:lstStyle/>
        <a:p>
          <a:endParaRPr lang="en-US"/>
        </a:p>
      </dgm:t>
    </dgm:pt>
    <dgm:pt modelId="{72DEE9B0-7BD6-4E4F-9987-5E5D162E163D}">
      <dgm:prSet phldrT="[Text]"/>
      <dgm:spPr/>
      <dgm:t>
        <a:bodyPr/>
        <a:lstStyle/>
        <a:p>
          <a:r>
            <a:rPr lang="en-US" dirty="0" smtClean="0"/>
            <a:t>Overall Store Profitability</a:t>
          </a:r>
          <a:endParaRPr lang="en-US" dirty="0"/>
        </a:p>
      </dgm:t>
    </dgm:pt>
    <dgm:pt modelId="{F65D3F62-64EF-9245-A644-BEFF2082680F}" type="parTrans" cxnId="{6CA3C080-7E52-1444-A12A-AE79F3D336F6}">
      <dgm:prSet/>
      <dgm:spPr/>
      <dgm:t>
        <a:bodyPr/>
        <a:lstStyle/>
        <a:p>
          <a:endParaRPr lang="en-US"/>
        </a:p>
      </dgm:t>
    </dgm:pt>
    <dgm:pt modelId="{27614FB8-3C71-E049-B7A7-2FE6DD2EC71E}" type="sibTrans" cxnId="{6CA3C080-7E52-1444-A12A-AE79F3D336F6}">
      <dgm:prSet/>
      <dgm:spPr/>
      <dgm:t>
        <a:bodyPr/>
        <a:lstStyle/>
        <a:p>
          <a:endParaRPr lang="en-US"/>
        </a:p>
      </dgm:t>
    </dgm:pt>
    <dgm:pt modelId="{AA659585-EC88-2649-AD6F-3FA7DCB429B6}">
      <dgm:prSet phldrT="[Text]"/>
      <dgm:spPr/>
      <dgm:t>
        <a:bodyPr/>
        <a:lstStyle/>
        <a:p>
          <a:r>
            <a:rPr lang="en-US" dirty="0" smtClean="0"/>
            <a:t>Loss leaders’ products shelved in inconvenient locations</a:t>
          </a:r>
          <a:endParaRPr lang="en-US" dirty="0"/>
        </a:p>
      </dgm:t>
    </dgm:pt>
    <dgm:pt modelId="{413D1108-287E-6349-8B83-585EE8714F95}" type="parTrans" cxnId="{58989B66-4CE0-8848-BDF3-629DFAC01899}">
      <dgm:prSet/>
      <dgm:spPr/>
      <dgm:t>
        <a:bodyPr/>
        <a:lstStyle/>
        <a:p>
          <a:endParaRPr lang="en-US"/>
        </a:p>
      </dgm:t>
    </dgm:pt>
    <dgm:pt modelId="{D72A17D9-19AC-7F48-9804-EBD133CBBB25}" type="sibTrans" cxnId="{58989B66-4CE0-8848-BDF3-629DFAC01899}">
      <dgm:prSet/>
      <dgm:spPr/>
      <dgm:t>
        <a:bodyPr/>
        <a:lstStyle/>
        <a:p>
          <a:endParaRPr lang="en-US"/>
        </a:p>
      </dgm:t>
    </dgm:pt>
    <dgm:pt modelId="{2DD80B78-9750-7B40-A6E1-74A6683D164D}" type="pres">
      <dgm:prSet presAssocID="{252CD640-32F8-1F4A-8F4A-34B9CE153DB3}" presName="Name0" presStyleCnt="0">
        <dgm:presLayoutVars>
          <dgm:dir/>
          <dgm:animLvl val="lvl"/>
          <dgm:resizeHandles val="exact"/>
        </dgm:presLayoutVars>
      </dgm:prSet>
      <dgm:spPr/>
      <dgm:t>
        <a:bodyPr/>
        <a:lstStyle/>
        <a:p>
          <a:endParaRPr lang="en-US"/>
        </a:p>
      </dgm:t>
    </dgm:pt>
    <dgm:pt modelId="{2182A2BE-8900-8842-A13F-A0BE6ACC4816}" type="pres">
      <dgm:prSet presAssocID="{14C4B2FC-93F5-ED44-B7C3-46047DE7E318}" presName="composite" presStyleCnt="0"/>
      <dgm:spPr/>
    </dgm:pt>
    <dgm:pt modelId="{E9AF0A16-E932-F946-86E2-77B77526B5ED}" type="pres">
      <dgm:prSet presAssocID="{14C4B2FC-93F5-ED44-B7C3-46047DE7E318}" presName="parTx" presStyleLbl="alignNode1" presStyleIdx="0" presStyleCnt="3">
        <dgm:presLayoutVars>
          <dgm:chMax val="0"/>
          <dgm:chPref val="0"/>
          <dgm:bulletEnabled val="1"/>
        </dgm:presLayoutVars>
      </dgm:prSet>
      <dgm:spPr/>
      <dgm:t>
        <a:bodyPr/>
        <a:lstStyle/>
        <a:p>
          <a:endParaRPr lang="en-US"/>
        </a:p>
      </dgm:t>
    </dgm:pt>
    <dgm:pt modelId="{86372DEE-3498-9144-9AB7-814C22AE62FD}" type="pres">
      <dgm:prSet presAssocID="{14C4B2FC-93F5-ED44-B7C3-46047DE7E318}" presName="desTx" presStyleLbl="alignAccFollowNode1" presStyleIdx="0" presStyleCnt="3">
        <dgm:presLayoutVars>
          <dgm:bulletEnabled val="1"/>
        </dgm:presLayoutVars>
      </dgm:prSet>
      <dgm:spPr/>
      <dgm:t>
        <a:bodyPr/>
        <a:lstStyle/>
        <a:p>
          <a:endParaRPr lang="en-US"/>
        </a:p>
      </dgm:t>
    </dgm:pt>
    <dgm:pt modelId="{537ED28B-0B30-1E43-BEC9-48359EC79A6B}" type="pres">
      <dgm:prSet presAssocID="{97D1020C-D9A0-0D45-A917-1AC3C183970C}" presName="space" presStyleCnt="0"/>
      <dgm:spPr/>
    </dgm:pt>
    <dgm:pt modelId="{277C543B-7AA6-FE46-BE50-D7327C51E8B1}" type="pres">
      <dgm:prSet presAssocID="{32782D66-9695-6344-A3AE-AF0371C9FBD6}" presName="composite" presStyleCnt="0"/>
      <dgm:spPr/>
    </dgm:pt>
    <dgm:pt modelId="{CE368D7D-96D6-014E-8B24-AC12A338D828}" type="pres">
      <dgm:prSet presAssocID="{32782D66-9695-6344-A3AE-AF0371C9FBD6}" presName="parTx" presStyleLbl="alignNode1" presStyleIdx="1" presStyleCnt="3">
        <dgm:presLayoutVars>
          <dgm:chMax val="0"/>
          <dgm:chPref val="0"/>
          <dgm:bulletEnabled val="1"/>
        </dgm:presLayoutVars>
      </dgm:prSet>
      <dgm:spPr/>
      <dgm:t>
        <a:bodyPr/>
        <a:lstStyle/>
        <a:p>
          <a:endParaRPr lang="en-US"/>
        </a:p>
      </dgm:t>
    </dgm:pt>
    <dgm:pt modelId="{EFF43E76-DD11-054B-A985-297DACDA26D4}" type="pres">
      <dgm:prSet presAssocID="{32782D66-9695-6344-A3AE-AF0371C9FBD6}" presName="desTx" presStyleLbl="alignAccFollowNode1" presStyleIdx="1" presStyleCnt="3">
        <dgm:presLayoutVars>
          <dgm:bulletEnabled val="1"/>
        </dgm:presLayoutVars>
      </dgm:prSet>
      <dgm:spPr/>
      <dgm:t>
        <a:bodyPr/>
        <a:lstStyle/>
        <a:p>
          <a:endParaRPr lang="en-US"/>
        </a:p>
      </dgm:t>
    </dgm:pt>
    <dgm:pt modelId="{144A55CB-0ED8-8842-9CF0-28F9CAA6C8FC}" type="pres">
      <dgm:prSet presAssocID="{F27525B7-A6F6-6A40-B1C6-110D8F7097C2}" presName="space" presStyleCnt="0"/>
      <dgm:spPr/>
    </dgm:pt>
    <dgm:pt modelId="{50D5FF5C-93D4-4146-B190-A041E698E2AA}" type="pres">
      <dgm:prSet presAssocID="{72DEE9B0-7BD6-4E4F-9987-5E5D162E163D}" presName="composite" presStyleCnt="0"/>
      <dgm:spPr/>
    </dgm:pt>
    <dgm:pt modelId="{EC6406A8-42C2-7F45-B974-481773E95419}" type="pres">
      <dgm:prSet presAssocID="{72DEE9B0-7BD6-4E4F-9987-5E5D162E163D}" presName="parTx" presStyleLbl="alignNode1" presStyleIdx="2" presStyleCnt="3">
        <dgm:presLayoutVars>
          <dgm:chMax val="0"/>
          <dgm:chPref val="0"/>
          <dgm:bulletEnabled val="1"/>
        </dgm:presLayoutVars>
      </dgm:prSet>
      <dgm:spPr/>
      <dgm:t>
        <a:bodyPr/>
        <a:lstStyle/>
        <a:p>
          <a:endParaRPr lang="en-US"/>
        </a:p>
      </dgm:t>
    </dgm:pt>
    <dgm:pt modelId="{6831048B-4639-7247-9985-3E0068EE3CCA}" type="pres">
      <dgm:prSet presAssocID="{72DEE9B0-7BD6-4E4F-9987-5E5D162E163D}" presName="desTx" presStyleLbl="alignAccFollowNode1" presStyleIdx="2" presStyleCnt="3">
        <dgm:presLayoutVars>
          <dgm:bulletEnabled val="1"/>
        </dgm:presLayoutVars>
      </dgm:prSet>
      <dgm:spPr/>
      <dgm:t>
        <a:bodyPr/>
        <a:lstStyle/>
        <a:p>
          <a:endParaRPr lang="en-US"/>
        </a:p>
      </dgm:t>
    </dgm:pt>
  </dgm:ptLst>
  <dgm:cxnLst>
    <dgm:cxn modelId="{6CA3C080-7E52-1444-A12A-AE79F3D336F6}" srcId="{252CD640-32F8-1F4A-8F4A-34B9CE153DB3}" destId="{72DEE9B0-7BD6-4E4F-9987-5E5D162E163D}" srcOrd="2" destOrd="0" parTransId="{F65D3F62-64EF-9245-A644-BEFF2082680F}" sibTransId="{27614FB8-3C71-E049-B7A7-2FE6DD2EC71E}"/>
    <dgm:cxn modelId="{3D990EAE-98AC-1643-AAE9-4D69C2482DB7}" type="presOf" srcId="{32782D66-9695-6344-A3AE-AF0371C9FBD6}" destId="{CE368D7D-96D6-014E-8B24-AC12A338D828}" srcOrd="0" destOrd="0" presId="urn:microsoft.com/office/officeart/2005/8/layout/hList1"/>
    <dgm:cxn modelId="{A82AA131-D859-9B49-938F-204735DDF5C1}" type="presOf" srcId="{5970AEFB-589B-1B4C-A0C9-A98FF61FF9EF}" destId="{86372DEE-3498-9144-9AB7-814C22AE62FD}" srcOrd="0" destOrd="0" presId="urn:microsoft.com/office/officeart/2005/8/layout/hList1"/>
    <dgm:cxn modelId="{E8C342EB-5038-AB4C-97E6-93392DCB50D5}" type="presOf" srcId="{72DEE9B0-7BD6-4E4F-9987-5E5D162E163D}" destId="{EC6406A8-42C2-7F45-B974-481773E95419}" srcOrd="0" destOrd="0" presId="urn:microsoft.com/office/officeart/2005/8/layout/hList1"/>
    <dgm:cxn modelId="{499DD1B1-5B04-E940-9D5B-CCC00F63A09B}" srcId="{14C4B2FC-93F5-ED44-B7C3-46047DE7E318}" destId="{5970AEFB-589B-1B4C-A0C9-A98FF61FF9EF}" srcOrd="0" destOrd="0" parTransId="{DBCE852F-E9AB-EF4C-AE28-D8C19E04AD57}" sibTransId="{DBAE035B-5083-6F48-838A-06DBCCBA043F}"/>
    <dgm:cxn modelId="{E38700B4-C4C2-564B-BC67-1F68BAC9FA94}" type="presOf" srcId="{252CD640-32F8-1F4A-8F4A-34B9CE153DB3}" destId="{2DD80B78-9750-7B40-A6E1-74A6683D164D}" srcOrd="0" destOrd="0" presId="urn:microsoft.com/office/officeart/2005/8/layout/hList1"/>
    <dgm:cxn modelId="{F6E775E4-A1F6-9140-BEFC-AB41F68DBA9D}" srcId="{32782D66-9695-6344-A3AE-AF0371C9FBD6}" destId="{0CFA9495-5FEF-874A-BAA1-F0E429F8C9BD}" srcOrd="0" destOrd="0" parTransId="{43A3FDBB-C0CA-AF4D-84FB-4A3BDB066AE7}" sibTransId="{403EDF40-9164-424A-8EC9-48AF85F06602}"/>
    <dgm:cxn modelId="{25BDE8F9-090B-1B4F-BA60-724E2CBD5B00}" type="presOf" srcId="{14C4B2FC-93F5-ED44-B7C3-46047DE7E318}" destId="{E9AF0A16-E932-F946-86E2-77B77526B5ED}" srcOrd="0" destOrd="0" presId="urn:microsoft.com/office/officeart/2005/8/layout/hList1"/>
    <dgm:cxn modelId="{3D35364C-51A9-F64F-8335-295E65F8D309}" srcId="{252CD640-32F8-1F4A-8F4A-34B9CE153DB3}" destId="{14C4B2FC-93F5-ED44-B7C3-46047DE7E318}" srcOrd="0" destOrd="0" parTransId="{CB7DC3D6-2CC8-0246-8ADA-4ABAC36E36B2}" sibTransId="{97D1020C-D9A0-0D45-A917-1AC3C183970C}"/>
    <dgm:cxn modelId="{AD1D8212-CC09-7A4C-A680-75CF61086568}" srcId="{252CD640-32F8-1F4A-8F4A-34B9CE153DB3}" destId="{32782D66-9695-6344-A3AE-AF0371C9FBD6}" srcOrd="1" destOrd="0" parTransId="{9A40A42C-4F98-4445-B237-900410C8DA4D}" sibTransId="{F27525B7-A6F6-6A40-B1C6-110D8F7097C2}"/>
    <dgm:cxn modelId="{8043B781-5036-5E40-B7A8-6C679BB44E8C}" type="presOf" srcId="{0CFA9495-5FEF-874A-BAA1-F0E429F8C9BD}" destId="{EFF43E76-DD11-054B-A985-297DACDA26D4}" srcOrd="0" destOrd="0" presId="urn:microsoft.com/office/officeart/2005/8/layout/hList1"/>
    <dgm:cxn modelId="{58989B66-4CE0-8848-BDF3-629DFAC01899}" srcId="{72DEE9B0-7BD6-4E4F-9987-5E5D162E163D}" destId="{AA659585-EC88-2649-AD6F-3FA7DCB429B6}" srcOrd="0" destOrd="0" parTransId="{413D1108-287E-6349-8B83-585EE8714F95}" sibTransId="{D72A17D9-19AC-7F48-9804-EBD133CBBB25}"/>
    <dgm:cxn modelId="{2FA7A21F-BADC-094C-8B76-6F8879C4CB7F}" type="presOf" srcId="{AA659585-EC88-2649-AD6F-3FA7DCB429B6}" destId="{6831048B-4639-7247-9985-3E0068EE3CCA}" srcOrd="0" destOrd="0" presId="urn:microsoft.com/office/officeart/2005/8/layout/hList1"/>
    <dgm:cxn modelId="{66291116-98B3-CB45-8F6C-AB30B835F485}" type="presParOf" srcId="{2DD80B78-9750-7B40-A6E1-74A6683D164D}" destId="{2182A2BE-8900-8842-A13F-A0BE6ACC4816}" srcOrd="0" destOrd="0" presId="urn:microsoft.com/office/officeart/2005/8/layout/hList1"/>
    <dgm:cxn modelId="{AB06900C-BFCA-3F45-B1BF-502C011A44E7}" type="presParOf" srcId="{2182A2BE-8900-8842-A13F-A0BE6ACC4816}" destId="{E9AF0A16-E932-F946-86E2-77B77526B5ED}" srcOrd="0" destOrd="0" presId="urn:microsoft.com/office/officeart/2005/8/layout/hList1"/>
    <dgm:cxn modelId="{1C3DFD6E-0406-6E44-BBF2-9A3E64255FE9}" type="presParOf" srcId="{2182A2BE-8900-8842-A13F-A0BE6ACC4816}" destId="{86372DEE-3498-9144-9AB7-814C22AE62FD}" srcOrd="1" destOrd="0" presId="urn:microsoft.com/office/officeart/2005/8/layout/hList1"/>
    <dgm:cxn modelId="{8780C70C-3F4D-EB4C-B100-7817B1079A0D}" type="presParOf" srcId="{2DD80B78-9750-7B40-A6E1-74A6683D164D}" destId="{537ED28B-0B30-1E43-BEC9-48359EC79A6B}" srcOrd="1" destOrd="0" presId="urn:microsoft.com/office/officeart/2005/8/layout/hList1"/>
    <dgm:cxn modelId="{EB0C4119-4455-5E43-93CA-8D77DA5F12BE}" type="presParOf" srcId="{2DD80B78-9750-7B40-A6E1-74A6683D164D}" destId="{277C543B-7AA6-FE46-BE50-D7327C51E8B1}" srcOrd="2" destOrd="0" presId="urn:microsoft.com/office/officeart/2005/8/layout/hList1"/>
    <dgm:cxn modelId="{2CC1AA10-0729-DA43-B30A-98C50C44B6CC}" type="presParOf" srcId="{277C543B-7AA6-FE46-BE50-D7327C51E8B1}" destId="{CE368D7D-96D6-014E-8B24-AC12A338D828}" srcOrd="0" destOrd="0" presId="urn:microsoft.com/office/officeart/2005/8/layout/hList1"/>
    <dgm:cxn modelId="{8D8CE193-9149-834B-B4E4-05F1E7BDDD1E}" type="presParOf" srcId="{277C543B-7AA6-FE46-BE50-D7327C51E8B1}" destId="{EFF43E76-DD11-054B-A985-297DACDA26D4}" srcOrd="1" destOrd="0" presId="urn:microsoft.com/office/officeart/2005/8/layout/hList1"/>
    <dgm:cxn modelId="{A37769DD-DA63-3C44-898E-9E3660EEACA1}" type="presParOf" srcId="{2DD80B78-9750-7B40-A6E1-74A6683D164D}" destId="{144A55CB-0ED8-8842-9CF0-28F9CAA6C8FC}" srcOrd="3" destOrd="0" presId="urn:microsoft.com/office/officeart/2005/8/layout/hList1"/>
    <dgm:cxn modelId="{5EF0D897-9A65-9B45-B690-B8C6776D2A11}" type="presParOf" srcId="{2DD80B78-9750-7B40-A6E1-74A6683D164D}" destId="{50D5FF5C-93D4-4146-B190-A041E698E2AA}" srcOrd="4" destOrd="0" presId="urn:microsoft.com/office/officeart/2005/8/layout/hList1"/>
    <dgm:cxn modelId="{087B471E-BD85-7541-9E03-F6610F5E214F}" type="presParOf" srcId="{50D5FF5C-93D4-4146-B190-A041E698E2AA}" destId="{EC6406A8-42C2-7F45-B974-481773E95419}" srcOrd="0" destOrd="0" presId="urn:microsoft.com/office/officeart/2005/8/layout/hList1"/>
    <dgm:cxn modelId="{EBF96632-E8E4-B94C-B748-5C71EA480A66}" type="presParOf" srcId="{50D5FF5C-93D4-4146-B190-A041E698E2AA}" destId="{6831048B-4639-7247-9985-3E0068EE3C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4BA02-756C-B046-8CC2-0FD433E69A84}"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7798A167-F50C-C440-B177-FB91AEE109C3}">
      <dgm:prSet/>
      <dgm:spPr/>
      <dgm:t>
        <a:bodyPr/>
        <a:lstStyle/>
        <a:p>
          <a:pPr rtl="0"/>
          <a:r>
            <a:rPr lang="en-US" dirty="0" smtClean="0"/>
            <a:t>Increased Revenue  </a:t>
          </a:r>
          <a:endParaRPr lang="en-US" dirty="0"/>
        </a:p>
      </dgm:t>
    </dgm:pt>
    <dgm:pt modelId="{A52A1E1D-B42D-4D43-8C07-9E0D830FE91F}" type="parTrans" cxnId="{12CF4908-ACA6-534E-ADBB-8BFCF128BF4D}">
      <dgm:prSet/>
      <dgm:spPr/>
      <dgm:t>
        <a:bodyPr/>
        <a:lstStyle/>
        <a:p>
          <a:endParaRPr lang="en-US"/>
        </a:p>
      </dgm:t>
    </dgm:pt>
    <dgm:pt modelId="{B47291D7-6596-2344-A8F6-C50B6F26E0DC}" type="sibTrans" cxnId="{12CF4908-ACA6-534E-ADBB-8BFCF128BF4D}">
      <dgm:prSet/>
      <dgm:spPr/>
      <dgm:t>
        <a:bodyPr/>
        <a:lstStyle/>
        <a:p>
          <a:endParaRPr lang="en-US"/>
        </a:p>
      </dgm:t>
    </dgm:pt>
    <dgm:pt modelId="{8CBFFE8A-1C25-4B41-B52B-A3ADA0DE1516}">
      <dgm:prSet/>
      <dgm:spPr/>
      <dgm:t>
        <a:bodyPr/>
        <a:lstStyle/>
        <a:p>
          <a:pPr rtl="0"/>
          <a:r>
            <a:rPr lang="en-US" dirty="0" smtClean="0"/>
            <a:t>Revenue Lost</a:t>
          </a:r>
          <a:endParaRPr lang="en-US" dirty="0"/>
        </a:p>
      </dgm:t>
    </dgm:pt>
    <dgm:pt modelId="{0042C2D6-8113-6A49-AAA4-906B76A28449}" type="parTrans" cxnId="{F3F50046-37CF-2645-AEDF-A3E93F0FFA5C}">
      <dgm:prSet/>
      <dgm:spPr/>
      <dgm:t>
        <a:bodyPr/>
        <a:lstStyle/>
        <a:p>
          <a:endParaRPr lang="en-US"/>
        </a:p>
      </dgm:t>
    </dgm:pt>
    <dgm:pt modelId="{0270E643-A6EF-E74A-9F54-7468B72C5F4D}" type="sibTrans" cxnId="{F3F50046-37CF-2645-AEDF-A3E93F0FFA5C}">
      <dgm:prSet/>
      <dgm:spPr/>
      <dgm:t>
        <a:bodyPr/>
        <a:lstStyle/>
        <a:p>
          <a:endParaRPr lang="en-US"/>
        </a:p>
      </dgm:t>
    </dgm:pt>
    <dgm:pt modelId="{C5262AC2-62FD-DD43-B535-765F3489A14D}">
      <dgm:prSet/>
      <dgm:spPr/>
      <dgm:t>
        <a:bodyPr/>
        <a:lstStyle/>
        <a:p>
          <a:pPr rtl="0"/>
          <a:endParaRPr lang="en-US" dirty="0"/>
        </a:p>
      </dgm:t>
    </dgm:pt>
    <dgm:pt modelId="{649A24A2-A67B-9141-9489-08A36DFAB36F}" type="parTrans" cxnId="{F11FA29B-3DC2-F449-B971-DBDC4240B374}">
      <dgm:prSet/>
      <dgm:spPr/>
      <dgm:t>
        <a:bodyPr/>
        <a:lstStyle/>
        <a:p>
          <a:endParaRPr lang="en-US"/>
        </a:p>
      </dgm:t>
    </dgm:pt>
    <dgm:pt modelId="{F5306752-65D8-B549-A316-9CB0F3E74BD9}" type="sibTrans" cxnId="{F11FA29B-3DC2-F449-B971-DBDC4240B374}">
      <dgm:prSet/>
      <dgm:spPr/>
      <dgm:t>
        <a:bodyPr/>
        <a:lstStyle/>
        <a:p>
          <a:endParaRPr lang="en-US"/>
        </a:p>
      </dgm:t>
    </dgm:pt>
    <dgm:pt modelId="{FEDDE522-4E4D-1B4F-BF3F-36398A0C584B}">
      <dgm:prSet/>
      <dgm:spPr/>
      <dgm:t>
        <a:bodyPr/>
        <a:lstStyle/>
        <a:p>
          <a:pPr rtl="0"/>
          <a:endParaRPr lang="en-US" dirty="0"/>
        </a:p>
      </dgm:t>
    </dgm:pt>
    <dgm:pt modelId="{CDBDF793-D98D-BB48-A6DC-1C7C26ED648D}" type="parTrans" cxnId="{0E5F658E-9CFB-EB4D-BC6F-6266CECD499C}">
      <dgm:prSet/>
      <dgm:spPr/>
      <dgm:t>
        <a:bodyPr/>
        <a:lstStyle/>
        <a:p>
          <a:endParaRPr lang="en-US"/>
        </a:p>
      </dgm:t>
    </dgm:pt>
    <dgm:pt modelId="{3857342D-FF90-194A-A77F-23A1E08D6F0D}" type="sibTrans" cxnId="{0E5F658E-9CFB-EB4D-BC6F-6266CECD499C}">
      <dgm:prSet/>
      <dgm:spPr/>
      <dgm:t>
        <a:bodyPr/>
        <a:lstStyle/>
        <a:p>
          <a:endParaRPr lang="en-US"/>
        </a:p>
      </dgm:t>
    </dgm:pt>
    <dgm:pt modelId="{084975A5-F14B-AA43-A7CB-AC46D2CCBBAA}">
      <dgm:prSet/>
      <dgm:spPr/>
      <dgm:t>
        <a:bodyPr/>
        <a:lstStyle/>
        <a:p>
          <a:pPr rtl="0"/>
          <a:endParaRPr lang="en-US" dirty="0"/>
        </a:p>
      </dgm:t>
    </dgm:pt>
    <dgm:pt modelId="{6D41D2AF-3E84-954F-B03C-E161012565CF}" type="parTrans" cxnId="{CC7EF92D-AB1C-D14F-9BE4-6BDAB10EABFC}">
      <dgm:prSet/>
      <dgm:spPr/>
      <dgm:t>
        <a:bodyPr/>
        <a:lstStyle/>
        <a:p>
          <a:endParaRPr lang="en-US"/>
        </a:p>
      </dgm:t>
    </dgm:pt>
    <dgm:pt modelId="{B313E762-0FFE-D14A-9E5F-0334FADF5783}" type="sibTrans" cxnId="{CC7EF92D-AB1C-D14F-9BE4-6BDAB10EABFC}">
      <dgm:prSet/>
      <dgm:spPr/>
      <dgm:t>
        <a:bodyPr/>
        <a:lstStyle/>
        <a:p>
          <a:endParaRPr lang="en-US"/>
        </a:p>
      </dgm:t>
    </dgm:pt>
    <dgm:pt modelId="{77253BA8-2EFA-F94F-81FD-253A4F831612}">
      <dgm:prSet/>
      <dgm:spPr/>
      <dgm:t>
        <a:bodyPr/>
        <a:lstStyle/>
        <a:p>
          <a:pPr rtl="0"/>
          <a:endParaRPr lang="en-US" dirty="0"/>
        </a:p>
      </dgm:t>
    </dgm:pt>
    <dgm:pt modelId="{02FC58A3-FBD8-7A4B-AAFF-D94BD715D6D4}" type="parTrans" cxnId="{787E1E89-B5FD-B547-8404-97612EB6731E}">
      <dgm:prSet/>
      <dgm:spPr/>
      <dgm:t>
        <a:bodyPr/>
        <a:lstStyle/>
        <a:p>
          <a:endParaRPr lang="en-US"/>
        </a:p>
      </dgm:t>
    </dgm:pt>
    <dgm:pt modelId="{08F30711-DF11-C642-8CA7-7573357BB51E}" type="sibTrans" cxnId="{787E1E89-B5FD-B547-8404-97612EB6731E}">
      <dgm:prSet/>
      <dgm:spPr/>
      <dgm:t>
        <a:bodyPr/>
        <a:lstStyle/>
        <a:p>
          <a:endParaRPr lang="en-US"/>
        </a:p>
      </dgm:t>
    </dgm:pt>
    <dgm:pt modelId="{BABE0AE0-93D4-D74F-877A-9FBC4B9CB9F6}">
      <dgm:prSet/>
      <dgm:spPr/>
      <dgm:t>
        <a:bodyPr/>
        <a:lstStyle/>
        <a:p>
          <a:pPr rtl="0"/>
          <a:endParaRPr lang="en-US" dirty="0"/>
        </a:p>
      </dgm:t>
    </dgm:pt>
    <dgm:pt modelId="{ADFE2F35-0DA5-464F-A1E2-CADD3A36D046}" type="parTrans" cxnId="{3686F0D0-776E-EC47-9FF7-F18E54AD87D8}">
      <dgm:prSet/>
      <dgm:spPr/>
      <dgm:t>
        <a:bodyPr/>
        <a:lstStyle/>
        <a:p>
          <a:endParaRPr lang="en-US"/>
        </a:p>
      </dgm:t>
    </dgm:pt>
    <dgm:pt modelId="{98E4CBEB-E2DC-DF4E-8685-735B40AE3225}" type="sibTrans" cxnId="{3686F0D0-776E-EC47-9FF7-F18E54AD87D8}">
      <dgm:prSet/>
      <dgm:spPr/>
      <dgm:t>
        <a:bodyPr/>
        <a:lstStyle/>
        <a:p>
          <a:endParaRPr lang="en-US"/>
        </a:p>
      </dgm:t>
    </dgm:pt>
    <dgm:pt modelId="{76606767-BFA4-5F43-B543-390A8F84749B}" type="pres">
      <dgm:prSet presAssocID="{21E4BA02-756C-B046-8CC2-0FD433E69A84}" presName="compositeShape" presStyleCnt="0">
        <dgm:presLayoutVars>
          <dgm:chMax val="2"/>
          <dgm:dir/>
          <dgm:resizeHandles val="exact"/>
        </dgm:presLayoutVars>
      </dgm:prSet>
      <dgm:spPr/>
      <dgm:t>
        <a:bodyPr/>
        <a:lstStyle/>
        <a:p>
          <a:endParaRPr lang="en-US"/>
        </a:p>
      </dgm:t>
    </dgm:pt>
    <dgm:pt modelId="{22CA295C-268F-FD4B-93A3-393209A0351D}" type="pres">
      <dgm:prSet presAssocID="{7798A167-F50C-C440-B177-FB91AEE109C3}" presName="upArrow" presStyleLbl="node1" presStyleIdx="0" presStyleCnt="2"/>
      <dgm:spPr/>
    </dgm:pt>
    <dgm:pt modelId="{C5116ACF-C942-224B-906D-35E50A3C1E9B}" type="pres">
      <dgm:prSet presAssocID="{7798A167-F50C-C440-B177-FB91AEE109C3}" presName="upArrowText" presStyleLbl="revTx" presStyleIdx="0" presStyleCnt="2">
        <dgm:presLayoutVars>
          <dgm:chMax val="0"/>
          <dgm:bulletEnabled val="1"/>
        </dgm:presLayoutVars>
      </dgm:prSet>
      <dgm:spPr/>
      <dgm:t>
        <a:bodyPr/>
        <a:lstStyle/>
        <a:p>
          <a:endParaRPr lang="en-US"/>
        </a:p>
      </dgm:t>
    </dgm:pt>
    <dgm:pt modelId="{83A2F636-D917-9C4C-9086-32CBE94B7473}" type="pres">
      <dgm:prSet presAssocID="{8CBFFE8A-1C25-4B41-B52B-A3ADA0DE1516}" presName="downArrow" presStyleLbl="node1" presStyleIdx="1" presStyleCnt="2"/>
      <dgm:spPr/>
    </dgm:pt>
    <dgm:pt modelId="{96713A23-5B5B-BA4C-A701-2E01DFCE2AB3}" type="pres">
      <dgm:prSet presAssocID="{8CBFFE8A-1C25-4B41-B52B-A3ADA0DE1516}" presName="downArrowText" presStyleLbl="revTx" presStyleIdx="1" presStyleCnt="2">
        <dgm:presLayoutVars>
          <dgm:chMax val="0"/>
          <dgm:bulletEnabled val="1"/>
        </dgm:presLayoutVars>
      </dgm:prSet>
      <dgm:spPr/>
      <dgm:t>
        <a:bodyPr/>
        <a:lstStyle/>
        <a:p>
          <a:endParaRPr lang="en-US"/>
        </a:p>
      </dgm:t>
    </dgm:pt>
  </dgm:ptLst>
  <dgm:cxnLst>
    <dgm:cxn modelId="{0E5F658E-9CFB-EB4D-BC6F-6266CECD499C}" srcId="{21E4BA02-756C-B046-8CC2-0FD433E69A84}" destId="{FEDDE522-4E4D-1B4F-BF3F-36398A0C584B}" srcOrd="3" destOrd="0" parTransId="{CDBDF793-D98D-BB48-A6DC-1C7C26ED648D}" sibTransId="{3857342D-FF90-194A-A77F-23A1E08D6F0D}"/>
    <dgm:cxn modelId="{519B4E78-CE6A-2746-94BA-369D1568D151}" type="presOf" srcId="{21E4BA02-756C-B046-8CC2-0FD433E69A84}" destId="{76606767-BFA4-5F43-B543-390A8F84749B}" srcOrd="0" destOrd="0" presId="urn:microsoft.com/office/officeart/2005/8/layout/arrow4"/>
    <dgm:cxn modelId="{F3F50046-37CF-2645-AEDF-A3E93F0FFA5C}" srcId="{21E4BA02-756C-B046-8CC2-0FD433E69A84}" destId="{8CBFFE8A-1C25-4B41-B52B-A3ADA0DE1516}" srcOrd="1" destOrd="0" parTransId="{0042C2D6-8113-6A49-AAA4-906B76A28449}" sibTransId="{0270E643-A6EF-E74A-9F54-7468B72C5F4D}"/>
    <dgm:cxn modelId="{F11FA29B-3DC2-F449-B971-DBDC4240B374}" srcId="{21E4BA02-756C-B046-8CC2-0FD433E69A84}" destId="{C5262AC2-62FD-DD43-B535-765F3489A14D}" srcOrd="2" destOrd="0" parTransId="{649A24A2-A67B-9141-9489-08A36DFAB36F}" sibTransId="{F5306752-65D8-B549-A316-9CB0F3E74BD9}"/>
    <dgm:cxn modelId="{12CF4908-ACA6-534E-ADBB-8BFCF128BF4D}" srcId="{21E4BA02-756C-B046-8CC2-0FD433E69A84}" destId="{7798A167-F50C-C440-B177-FB91AEE109C3}" srcOrd="0" destOrd="0" parTransId="{A52A1E1D-B42D-4D43-8C07-9E0D830FE91F}" sibTransId="{B47291D7-6596-2344-A8F6-C50B6F26E0DC}"/>
    <dgm:cxn modelId="{3686F0D0-776E-EC47-9FF7-F18E54AD87D8}" srcId="{21E4BA02-756C-B046-8CC2-0FD433E69A84}" destId="{BABE0AE0-93D4-D74F-877A-9FBC4B9CB9F6}" srcOrd="6" destOrd="0" parTransId="{ADFE2F35-0DA5-464F-A1E2-CADD3A36D046}" sibTransId="{98E4CBEB-E2DC-DF4E-8685-735B40AE3225}"/>
    <dgm:cxn modelId="{9F0678F5-2053-BA4C-A902-0EA2225FCA93}" type="presOf" srcId="{7798A167-F50C-C440-B177-FB91AEE109C3}" destId="{C5116ACF-C942-224B-906D-35E50A3C1E9B}" srcOrd="0" destOrd="0" presId="urn:microsoft.com/office/officeart/2005/8/layout/arrow4"/>
    <dgm:cxn modelId="{D1421A44-808F-424E-9337-A3F9D99887F7}" type="presOf" srcId="{8CBFFE8A-1C25-4B41-B52B-A3ADA0DE1516}" destId="{96713A23-5B5B-BA4C-A701-2E01DFCE2AB3}" srcOrd="0" destOrd="0" presId="urn:microsoft.com/office/officeart/2005/8/layout/arrow4"/>
    <dgm:cxn modelId="{787E1E89-B5FD-B547-8404-97612EB6731E}" srcId="{21E4BA02-756C-B046-8CC2-0FD433E69A84}" destId="{77253BA8-2EFA-F94F-81FD-253A4F831612}" srcOrd="5" destOrd="0" parTransId="{02FC58A3-FBD8-7A4B-AAFF-D94BD715D6D4}" sibTransId="{08F30711-DF11-C642-8CA7-7573357BB51E}"/>
    <dgm:cxn modelId="{CC7EF92D-AB1C-D14F-9BE4-6BDAB10EABFC}" srcId="{21E4BA02-756C-B046-8CC2-0FD433E69A84}" destId="{084975A5-F14B-AA43-A7CB-AC46D2CCBBAA}" srcOrd="4" destOrd="0" parTransId="{6D41D2AF-3E84-954F-B03C-E161012565CF}" sibTransId="{B313E762-0FFE-D14A-9E5F-0334FADF5783}"/>
    <dgm:cxn modelId="{7026D784-EFD2-8440-AC6F-898D47C78CE7}" type="presParOf" srcId="{76606767-BFA4-5F43-B543-390A8F84749B}" destId="{22CA295C-268F-FD4B-93A3-393209A0351D}" srcOrd="0" destOrd="0" presId="urn:microsoft.com/office/officeart/2005/8/layout/arrow4"/>
    <dgm:cxn modelId="{B64A135C-F8A1-8546-91AD-26C512C0D7A1}" type="presParOf" srcId="{76606767-BFA4-5F43-B543-390A8F84749B}" destId="{C5116ACF-C942-224B-906D-35E50A3C1E9B}" srcOrd="1" destOrd="0" presId="urn:microsoft.com/office/officeart/2005/8/layout/arrow4"/>
    <dgm:cxn modelId="{852DB506-579F-094F-8F59-3A85A4CEFE8F}" type="presParOf" srcId="{76606767-BFA4-5F43-B543-390A8F84749B}" destId="{83A2F636-D917-9C4C-9086-32CBE94B7473}" srcOrd="2" destOrd="0" presId="urn:microsoft.com/office/officeart/2005/8/layout/arrow4"/>
    <dgm:cxn modelId="{569875C0-29E4-8F45-9EE7-3EC0AB09ECA7}" type="presParOf" srcId="{76606767-BFA4-5F43-B543-390A8F84749B}" destId="{96713A23-5B5B-BA4C-A701-2E01DFCE2AB3}"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FBC708-72AC-2746-A611-A3ADFDDD38A7}"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B327EB69-AB80-9442-B285-6DB43967725D}">
      <dgm:prSet/>
      <dgm:spPr/>
      <dgm:t>
        <a:bodyPr/>
        <a:lstStyle/>
        <a:p>
          <a:pPr rtl="0"/>
          <a:r>
            <a:rPr lang="en-US" b="1" dirty="0" smtClean="0"/>
            <a:t>But how?</a:t>
          </a:r>
          <a:endParaRPr lang="en-US" b="1" dirty="0"/>
        </a:p>
      </dgm:t>
    </dgm:pt>
    <dgm:pt modelId="{53F16C7A-D864-EA40-9971-916846F634CC}" type="parTrans" cxnId="{6CDF9231-7440-2547-8F59-81E97C5185CC}">
      <dgm:prSet/>
      <dgm:spPr/>
      <dgm:t>
        <a:bodyPr/>
        <a:lstStyle/>
        <a:p>
          <a:endParaRPr lang="en-US"/>
        </a:p>
      </dgm:t>
    </dgm:pt>
    <dgm:pt modelId="{FEAB7CB2-69A8-1649-92CD-F92894E518A6}" type="sibTrans" cxnId="{6CDF9231-7440-2547-8F59-81E97C5185CC}">
      <dgm:prSet/>
      <dgm:spPr/>
      <dgm:t>
        <a:bodyPr/>
        <a:lstStyle/>
        <a:p>
          <a:endParaRPr lang="en-US"/>
        </a:p>
      </dgm:t>
    </dgm:pt>
    <dgm:pt modelId="{1C1D6D02-05CA-3846-B7B5-9BD64FCC1A81}" type="pres">
      <dgm:prSet presAssocID="{48FBC708-72AC-2746-A611-A3ADFDDD38A7}" presName="diagram" presStyleCnt="0">
        <dgm:presLayoutVars>
          <dgm:dir/>
          <dgm:resizeHandles val="exact"/>
        </dgm:presLayoutVars>
      </dgm:prSet>
      <dgm:spPr/>
      <dgm:t>
        <a:bodyPr/>
        <a:lstStyle/>
        <a:p>
          <a:endParaRPr lang="en-US"/>
        </a:p>
      </dgm:t>
    </dgm:pt>
    <dgm:pt modelId="{45683EB1-E83E-B842-A2D2-A0D11745FFBF}" type="pres">
      <dgm:prSet presAssocID="{B327EB69-AB80-9442-B285-6DB43967725D}" presName="node" presStyleLbl="node1" presStyleIdx="0" presStyleCnt="1" custScaleX="282873">
        <dgm:presLayoutVars>
          <dgm:bulletEnabled val="1"/>
        </dgm:presLayoutVars>
      </dgm:prSet>
      <dgm:spPr/>
      <dgm:t>
        <a:bodyPr/>
        <a:lstStyle/>
        <a:p>
          <a:endParaRPr lang="en-US"/>
        </a:p>
      </dgm:t>
    </dgm:pt>
  </dgm:ptLst>
  <dgm:cxnLst>
    <dgm:cxn modelId="{69638838-037A-4D46-940F-C20B2AE16906}" type="presOf" srcId="{B327EB69-AB80-9442-B285-6DB43967725D}" destId="{45683EB1-E83E-B842-A2D2-A0D11745FFBF}" srcOrd="0" destOrd="0" presId="urn:microsoft.com/office/officeart/2005/8/layout/default#6"/>
    <dgm:cxn modelId="{68F29A34-0C5C-7A44-B663-BEBE4517D4C1}" type="presOf" srcId="{48FBC708-72AC-2746-A611-A3ADFDDD38A7}" destId="{1C1D6D02-05CA-3846-B7B5-9BD64FCC1A81}" srcOrd="0" destOrd="0" presId="urn:microsoft.com/office/officeart/2005/8/layout/default#6"/>
    <dgm:cxn modelId="{6CDF9231-7440-2547-8F59-81E97C5185CC}" srcId="{48FBC708-72AC-2746-A611-A3ADFDDD38A7}" destId="{B327EB69-AB80-9442-B285-6DB43967725D}" srcOrd="0" destOrd="0" parTransId="{53F16C7A-D864-EA40-9971-916846F634CC}" sibTransId="{FEAB7CB2-69A8-1649-92CD-F92894E518A6}"/>
    <dgm:cxn modelId="{EC5F988E-E680-4042-AAA1-9325B65C39EE}" type="presParOf" srcId="{1C1D6D02-05CA-3846-B7B5-9BD64FCC1A81}" destId="{45683EB1-E83E-B842-A2D2-A0D11745FFBF}" srcOrd="0" destOrd="0" presId="urn:microsoft.com/office/officeart/2005/8/layout/defaul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432D5C-EE8C-E54D-8DC8-D805898511D6}" type="doc">
      <dgm:prSet loTypeId="urn:microsoft.com/office/officeart/2005/8/layout/hProcess11" loCatId="process" qsTypeId="urn:microsoft.com/office/officeart/2005/8/quickstyle/simple4" qsCatId="simple" csTypeId="urn:microsoft.com/office/officeart/2005/8/colors/accent1_2" csCatId="accent1" phldr="1"/>
      <dgm:spPr/>
    </dgm:pt>
    <dgm:pt modelId="{3EC459D9-8E92-CF4D-8A5F-A64107101622}">
      <dgm:prSet phldrT="[Text]"/>
      <dgm:spPr/>
      <dgm:t>
        <a:bodyPr/>
        <a:lstStyle/>
        <a:p>
          <a:r>
            <a:rPr lang="en-US" dirty="0" smtClean="0"/>
            <a:t>Consumer pays for sale item</a:t>
          </a:r>
          <a:endParaRPr lang="en-US" dirty="0"/>
        </a:p>
      </dgm:t>
    </dgm:pt>
    <dgm:pt modelId="{31D1DA65-F301-C446-A5A7-0EF37B0E7370}" type="parTrans" cxnId="{8B9180EA-ECC2-4342-8284-5BD307394990}">
      <dgm:prSet/>
      <dgm:spPr/>
      <dgm:t>
        <a:bodyPr/>
        <a:lstStyle/>
        <a:p>
          <a:endParaRPr lang="en-US"/>
        </a:p>
      </dgm:t>
    </dgm:pt>
    <dgm:pt modelId="{26036CE4-06EA-D943-952E-8777992B7399}" type="sibTrans" cxnId="{8B9180EA-ECC2-4342-8284-5BD307394990}">
      <dgm:prSet/>
      <dgm:spPr/>
      <dgm:t>
        <a:bodyPr/>
        <a:lstStyle/>
        <a:p>
          <a:endParaRPr lang="en-US"/>
        </a:p>
      </dgm:t>
    </dgm:pt>
    <dgm:pt modelId="{18D99A49-C2B4-2D43-A3F4-C4DB47F816FC}">
      <dgm:prSet phldrT="[Text]"/>
      <dgm:spPr/>
      <dgm:t>
        <a:bodyPr/>
        <a:lstStyle/>
        <a:p>
          <a:r>
            <a:rPr lang="en-US" dirty="0" smtClean="0"/>
            <a:t>While purchasing other item at regular price</a:t>
          </a:r>
          <a:endParaRPr lang="en-US" dirty="0"/>
        </a:p>
      </dgm:t>
    </dgm:pt>
    <dgm:pt modelId="{5C584045-0E14-3345-96C4-4A7FBB169F1C}" type="parTrans" cxnId="{39D18785-F6CF-804F-87E6-87B0469D048B}">
      <dgm:prSet/>
      <dgm:spPr/>
      <dgm:t>
        <a:bodyPr/>
        <a:lstStyle/>
        <a:p>
          <a:endParaRPr lang="en-US"/>
        </a:p>
      </dgm:t>
    </dgm:pt>
    <dgm:pt modelId="{2577A708-DC4D-1A46-99FD-F4DA8DF0506A}" type="sibTrans" cxnId="{39D18785-F6CF-804F-87E6-87B0469D048B}">
      <dgm:prSet/>
      <dgm:spPr/>
      <dgm:t>
        <a:bodyPr/>
        <a:lstStyle/>
        <a:p>
          <a:endParaRPr lang="en-US"/>
        </a:p>
      </dgm:t>
    </dgm:pt>
    <dgm:pt modelId="{210C93DF-99D6-6D4A-A129-43AC8933128C}">
      <dgm:prSet phldrT="[Text]"/>
      <dgm:spPr/>
      <dgm:t>
        <a:bodyPr/>
        <a:lstStyle/>
        <a:p>
          <a:r>
            <a:rPr lang="en-US" dirty="0" smtClean="0"/>
            <a:t>Revenues increase</a:t>
          </a:r>
          <a:endParaRPr lang="en-US" dirty="0"/>
        </a:p>
      </dgm:t>
    </dgm:pt>
    <dgm:pt modelId="{4CFF74F6-2EA5-624F-8A8B-B35353BD3204}" type="parTrans" cxnId="{DAAB0058-0AC7-7242-8353-79DF0C6B682F}">
      <dgm:prSet/>
      <dgm:spPr/>
      <dgm:t>
        <a:bodyPr/>
        <a:lstStyle/>
        <a:p>
          <a:endParaRPr lang="en-US"/>
        </a:p>
      </dgm:t>
    </dgm:pt>
    <dgm:pt modelId="{43B1E1A5-83CC-F440-963E-BF7A88078E98}" type="sibTrans" cxnId="{DAAB0058-0AC7-7242-8353-79DF0C6B682F}">
      <dgm:prSet/>
      <dgm:spPr/>
      <dgm:t>
        <a:bodyPr/>
        <a:lstStyle/>
        <a:p>
          <a:endParaRPr lang="en-US"/>
        </a:p>
      </dgm:t>
    </dgm:pt>
    <dgm:pt modelId="{5CDAB750-E659-8E45-ADD9-1CE0CEE310A2}" type="pres">
      <dgm:prSet presAssocID="{FD432D5C-EE8C-E54D-8DC8-D805898511D6}" presName="Name0" presStyleCnt="0">
        <dgm:presLayoutVars>
          <dgm:dir/>
          <dgm:resizeHandles val="exact"/>
        </dgm:presLayoutVars>
      </dgm:prSet>
      <dgm:spPr/>
    </dgm:pt>
    <dgm:pt modelId="{A5E729E7-E685-904C-8220-6C1C818A2096}" type="pres">
      <dgm:prSet presAssocID="{FD432D5C-EE8C-E54D-8DC8-D805898511D6}" presName="arrow" presStyleLbl="bgShp" presStyleIdx="0" presStyleCnt="1"/>
      <dgm:spPr/>
    </dgm:pt>
    <dgm:pt modelId="{B48C0390-D8B5-5B4C-947A-F4C6125BC06A}" type="pres">
      <dgm:prSet presAssocID="{FD432D5C-EE8C-E54D-8DC8-D805898511D6}" presName="points" presStyleCnt="0"/>
      <dgm:spPr/>
    </dgm:pt>
    <dgm:pt modelId="{2992D6AF-9DF5-6F47-8A8F-B215A5E4EB1E}" type="pres">
      <dgm:prSet presAssocID="{3EC459D9-8E92-CF4D-8A5F-A64107101622}" presName="compositeA" presStyleCnt="0"/>
      <dgm:spPr/>
    </dgm:pt>
    <dgm:pt modelId="{B32D920D-151B-724F-898B-986366DA1877}" type="pres">
      <dgm:prSet presAssocID="{3EC459D9-8E92-CF4D-8A5F-A64107101622}" presName="textA" presStyleLbl="revTx" presStyleIdx="0" presStyleCnt="3" custScaleX="254718">
        <dgm:presLayoutVars>
          <dgm:bulletEnabled val="1"/>
        </dgm:presLayoutVars>
      </dgm:prSet>
      <dgm:spPr/>
      <dgm:t>
        <a:bodyPr/>
        <a:lstStyle/>
        <a:p>
          <a:endParaRPr lang="en-US"/>
        </a:p>
      </dgm:t>
    </dgm:pt>
    <dgm:pt modelId="{2460BFD0-595E-334E-8A32-38ED107606F8}" type="pres">
      <dgm:prSet presAssocID="{3EC459D9-8E92-CF4D-8A5F-A64107101622}" presName="circleA" presStyleLbl="node1" presStyleIdx="0" presStyleCnt="3"/>
      <dgm:spPr/>
    </dgm:pt>
    <dgm:pt modelId="{49C6BBE6-8D54-B742-AE24-CB7D6C0E1981}" type="pres">
      <dgm:prSet presAssocID="{3EC459D9-8E92-CF4D-8A5F-A64107101622}" presName="spaceA" presStyleCnt="0"/>
      <dgm:spPr/>
    </dgm:pt>
    <dgm:pt modelId="{0EAD8E24-BA63-6C4B-9549-2C2B359D5E4B}" type="pres">
      <dgm:prSet presAssocID="{26036CE4-06EA-D943-952E-8777992B7399}" presName="space" presStyleCnt="0"/>
      <dgm:spPr/>
    </dgm:pt>
    <dgm:pt modelId="{009B52D9-D099-E049-A9C7-7FD2E0ADF257}" type="pres">
      <dgm:prSet presAssocID="{18D99A49-C2B4-2D43-A3F4-C4DB47F816FC}" presName="compositeB" presStyleCnt="0"/>
      <dgm:spPr/>
    </dgm:pt>
    <dgm:pt modelId="{58242166-04EC-8245-A926-C1678319F256}" type="pres">
      <dgm:prSet presAssocID="{18D99A49-C2B4-2D43-A3F4-C4DB47F816FC}" presName="textB" presStyleLbl="revTx" presStyleIdx="1" presStyleCnt="3" custScaleX="303356">
        <dgm:presLayoutVars>
          <dgm:bulletEnabled val="1"/>
        </dgm:presLayoutVars>
      </dgm:prSet>
      <dgm:spPr/>
      <dgm:t>
        <a:bodyPr/>
        <a:lstStyle/>
        <a:p>
          <a:endParaRPr lang="en-US"/>
        </a:p>
      </dgm:t>
    </dgm:pt>
    <dgm:pt modelId="{B2900FDD-1884-EB44-9057-AAEA1721586C}" type="pres">
      <dgm:prSet presAssocID="{18D99A49-C2B4-2D43-A3F4-C4DB47F816FC}" presName="circleB" presStyleLbl="node1" presStyleIdx="1" presStyleCnt="3"/>
      <dgm:spPr/>
    </dgm:pt>
    <dgm:pt modelId="{10FAE34B-8226-0740-8BE8-A0A688532E2B}" type="pres">
      <dgm:prSet presAssocID="{18D99A49-C2B4-2D43-A3F4-C4DB47F816FC}" presName="spaceB" presStyleCnt="0"/>
      <dgm:spPr/>
    </dgm:pt>
    <dgm:pt modelId="{DBD1EABC-A5B3-F647-A05F-5C0504C4316B}" type="pres">
      <dgm:prSet presAssocID="{2577A708-DC4D-1A46-99FD-F4DA8DF0506A}" presName="space" presStyleCnt="0"/>
      <dgm:spPr/>
    </dgm:pt>
    <dgm:pt modelId="{2D57CCF7-C690-F949-8228-62B2493DE5F3}" type="pres">
      <dgm:prSet presAssocID="{210C93DF-99D6-6D4A-A129-43AC8933128C}" presName="compositeA" presStyleCnt="0"/>
      <dgm:spPr/>
    </dgm:pt>
    <dgm:pt modelId="{CB258DA8-E8E1-C94C-BFCE-33A71072D084}" type="pres">
      <dgm:prSet presAssocID="{210C93DF-99D6-6D4A-A129-43AC8933128C}" presName="textA" presStyleLbl="revTx" presStyleIdx="2" presStyleCnt="3" custScaleX="173250">
        <dgm:presLayoutVars>
          <dgm:bulletEnabled val="1"/>
        </dgm:presLayoutVars>
      </dgm:prSet>
      <dgm:spPr/>
      <dgm:t>
        <a:bodyPr/>
        <a:lstStyle/>
        <a:p>
          <a:endParaRPr lang="en-US"/>
        </a:p>
      </dgm:t>
    </dgm:pt>
    <dgm:pt modelId="{BD7EA2A4-81AF-7940-8F34-A4FE7815BE4E}" type="pres">
      <dgm:prSet presAssocID="{210C93DF-99D6-6D4A-A129-43AC8933128C}" presName="circleA" presStyleLbl="node1" presStyleIdx="2" presStyleCnt="3"/>
      <dgm:spPr/>
    </dgm:pt>
    <dgm:pt modelId="{42844FBE-2C6B-D34F-B9E2-F796407E3241}" type="pres">
      <dgm:prSet presAssocID="{210C93DF-99D6-6D4A-A129-43AC8933128C}" presName="spaceA" presStyleCnt="0"/>
      <dgm:spPr/>
    </dgm:pt>
  </dgm:ptLst>
  <dgm:cxnLst>
    <dgm:cxn modelId="{8B9180EA-ECC2-4342-8284-5BD307394990}" srcId="{FD432D5C-EE8C-E54D-8DC8-D805898511D6}" destId="{3EC459D9-8E92-CF4D-8A5F-A64107101622}" srcOrd="0" destOrd="0" parTransId="{31D1DA65-F301-C446-A5A7-0EF37B0E7370}" sibTransId="{26036CE4-06EA-D943-952E-8777992B7399}"/>
    <dgm:cxn modelId="{4F2DAC9D-02E4-9F41-ADFC-38B8EDCB7F1F}" type="presOf" srcId="{210C93DF-99D6-6D4A-A129-43AC8933128C}" destId="{CB258DA8-E8E1-C94C-BFCE-33A71072D084}" srcOrd="0" destOrd="0" presId="urn:microsoft.com/office/officeart/2005/8/layout/hProcess11"/>
    <dgm:cxn modelId="{359FC743-7A8D-5946-B2BD-F62070880BBF}" type="presOf" srcId="{18D99A49-C2B4-2D43-A3F4-C4DB47F816FC}" destId="{58242166-04EC-8245-A926-C1678319F256}" srcOrd="0" destOrd="0" presId="urn:microsoft.com/office/officeart/2005/8/layout/hProcess11"/>
    <dgm:cxn modelId="{7F8D8223-420E-B343-9BD1-5CBEC00154E5}" type="presOf" srcId="{3EC459D9-8E92-CF4D-8A5F-A64107101622}" destId="{B32D920D-151B-724F-898B-986366DA1877}" srcOrd="0" destOrd="0" presId="urn:microsoft.com/office/officeart/2005/8/layout/hProcess11"/>
    <dgm:cxn modelId="{DAAB0058-0AC7-7242-8353-79DF0C6B682F}" srcId="{FD432D5C-EE8C-E54D-8DC8-D805898511D6}" destId="{210C93DF-99D6-6D4A-A129-43AC8933128C}" srcOrd="2" destOrd="0" parTransId="{4CFF74F6-2EA5-624F-8A8B-B35353BD3204}" sibTransId="{43B1E1A5-83CC-F440-963E-BF7A88078E98}"/>
    <dgm:cxn modelId="{39D18785-F6CF-804F-87E6-87B0469D048B}" srcId="{FD432D5C-EE8C-E54D-8DC8-D805898511D6}" destId="{18D99A49-C2B4-2D43-A3F4-C4DB47F816FC}" srcOrd="1" destOrd="0" parTransId="{5C584045-0E14-3345-96C4-4A7FBB169F1C}" sibTransId="{2577A708-DC4D-1A46-99FD-F4DA8DF0506A}"/>
    <dgm:cxn modelId="{B3A7B6A8-9321-584E-88F4-96054015AC8C}" type="presOf" srcId="{FD432D5C-EE8C-E54D-8DC8-D805898511D6}" destId="{5CDAB750-E659-8E45-ADD9-1CE0CEE310A2}" srcOrd="0" destOrd="0" presId="urn:microsoft.com/office/officeart/2005/8/layout/hProcess11"/>
    <dgm:cxn modelId="{009EC346-CA31-C848-B483-410D72A6D961}" type="presParOf" srcId="{5CDAB750-E659-8E45-ADD9-1CE0CEE310A2}" destId="{A5E729E7-E685-904C-8220-6C1C818A2096}" srcOrd="0" destOrd="0" presId="urn:microsoft.com/office/officeart/2005/8/layout/hProcess11"/>
    <dgm:cxn modelId="{80E29A7E-8606-5742-939C-F2BB49CC23B7}" type="presParOf" srcId="{5CDAB750-E659-8E45-ADD9-1CE0CEE310A2}" destId="{B48C0390-D8B5-5B4C-947A-F4C6125BC06A}" srcOrd="1" destOrd="0" presId="urn:microsoft.com/office/officeart/2005/8/layout/hProcess11"/>
    <dgm:cxn modelId="{81D5055F-6ABD-7146-A5D5-393BA6F5F4B2}" type="presParOf" srcId="{B48C0390-D8B5-5B4C-947A-F4C6125BC06A}" destId="{2992D6AF-9DF5-6F47-8A8F-B215A5E4EB1E}" srcOrd="0" destOrd="0" presId="urn:microsoft.com/office/officeart/2005/8/layout/hProcess11"/>
    <dgm:cxn modelId="{A2AA8EB7-49E9-0545-8FB4-483A97D280F7}" type="presParOf" srcId="{2992D6AF-9DF5-6F47-8A8F-B215A5E4EB1E}" destId="{B32D920D-151B-724F-898B-986366DA1877}" srcOrd="0" destOrd="0" presId="urn:microsoft.com/office/officeart/2005/8/layout/hProcess11"/>
    <dgm:cxn modelId="{BFB89100-09E2-614F-8572-96E1A1BEAF2E}" type="presParOf" srcId="{2992D6AF-9DF5-6F47-8A8F-B215A5E4EB1E}" destId="{2460BFD0-595E-334E-8A32-38ED107606F8}" srcOrd="1" destOrd="0" presId="urn:microsoft.com/office/officeart/2005/8/layout/hProcess11"/>
    <dgm:cxn modelId="{466597D1-5D3E-0848-BE1A-71D6D2184CC7}" type="presParOf" srcId="{2992D6AF-9DF5-6F47-8A8F-B215A5E4EB1E}" destId="{49C6BBE6-8D54-B742-AE24-CB7D6C0E1981}" srcOrd="2" destOrd="0" presId="urn:microsoft.com/office/officeart/2005/8/layout/hProcess11"/>
    <dgm:cxn modelId="{20BED65B-0445-D34A-959E-071904C5D441}" type="presParOf" srcId="{B48C0390-D8B5-5B4C-947A-F4C6125BC06A}" destId="{0EAD8E24-BA63-6C4B-9549-2C2B359D5E4B}" srcOrd="1" destOrd="0" presId="urn:microsoft.com/office/officeart/2005/8/layout/hProcess11"/>
    <dgm:cxn modelId="{972F5505-DDDF-B947-896C-7E9A5D60128F}" type="presParOf" srcId="{B48C0390-D8B5-5B4C-947A-F4C6125BC06A}" destId="{009B52D9-D099-E049-A9C7-7FD2E0ADF257}" srcOrd="2" destOrd="0" presId="urn:microsoft.com/office/officeart/2005/8/layout/hProcess11"/>
    <dgm:cxn modelId="{70EE5492-E192-D148-A9A6-F5AF1E6FD7B9}" type="presParOf" srcId="{009B52D9-D099-E049-A9C7-7FD2E0ADF257}" destId="{58242166-04EC-8245-A926-C1678319F256}" srcOrd="0" destOrd="0" presId="urn:microsoft.com/office/officeart/2005/8/layout/hProcess11"/>
    <dgm:cxn modelId="{6CC785CA-DFB5-D941-ABCF-20FC7153A2FB}" type="presParOf" srcId="{009B52D9-D099-E049-A9C7-7FD2E0ADF257}" destId="{B2900FDD-1884-EB44-9057-AAEA1721586C}" srcOrd="1" destOrd="0" presId="urn:microsoft.com/office/officeart/2005/8/layout/hProcess11"/>
    <dgm:cxn modelId="{6CCB0369-4CBD-0A47-9F9B-A16468FF855E}" type="presParOf" srcId="{009B52D9-D099-E049-A9C7-7FD2E0ADF257}" destId="{10FAE34B-8226-0740-8BE8-A0A688532E2B}" srcOrd="2" destOrd="0" presId="urn:microsoft.com/office/officeart/2005/8/layout/hProcess11"/>
    <dgm:cxn modelId="{92B78359-0A19-C340-9517-A5B5E740FC21}" type="presParOf" srcId="{B48C0390-D8B5-5B4C-947A-F4C6125BC06A}" destId="{DBD1EABC-A5B3-F647-A05F-5C0504C4316B}" srcOrd="3" destOrd="0" presId="urn:microsoft.com/office/officeart/2005/8/layout/hProcess11"/>
    <dgm:cxn modelId="{2D0AA733-60FF-1E46-9802-E3CA5CAF27A3}" type="presParOf" srcId="{B48C0390-D8B5-5B4C-947A-F4C6125BC06A}" destId="{2D57CCF7-C690-F949-8228-62B2493DE5F3}" srcOrd="4" destOrd="0" presId="urn:microsoft.com/office/officeart/2005/8/layout/hProcess11"/>
    <dgm:cxn modelId="{B92A7B77-69A1-F945-B674-7E3A5BB21115}" type="presParOf" srcId="{2D57CCF7-C690-F949-8228-62B2493DE5F3}" destId="{CB258DA8-E8E1-C94C-BFCE-33A71072D084}" srcOrd="0" destOrd="0" presId="urn:microsoft.com/office/officeart/2005/8/layout/hProcess11"/>
    <dgm:cxn modelId="{6E8ED91A-6716-B344-8772-C27D0A78F8E6}" type="presParOf" srcId="{2D57CCF7-C690-F949-8228-62B2493DE5F3}" destId="{BD7EA2A4-81AF-7940-8F34-A4FE7815BE4E}" srcOrd="1" destOrd="0" presId="urn:microsoft.com/office/officeart/2005/8/layout/hProcess11"/>
    <dgm:cxn modelId="{2E0F09F1-19B7-0D4E-8722-4D1247694125}" type="presParOf" srcId="{2D57CCF7-C690-F949-8228-62B2493DE5F3}" destId="{42844FBE-2C6B-D34F-B9E2-F796407E324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71FE0A-DCD0-E840-805B-B208A99CFD6C}" type="doc">
      <dgm:prSet loTypeId="urn:microsoft.com/office/officeart/2005/8/layout/equation1" loCatId="relationship" qsTypeId="urn:microsoft.com/office/officeart/2005/8/quickstyle/simple4" qsCatId="simple" csTypeId="urn:microsoft.com/office/officeart/2005/8/colors/accent1_2" csCatId="accent1" phldr="1"/>
      <dgm:spPr/>
    </dgm:pt>
    <dgm:pt modelId="{423960FF-D28E-B347-B5BC-8D2E27BFDF02}">
      <dgm:prSet phldrT="[Text]"/>
      <dgm:spPr/>
      <dgm:t>
        <a:bodyPr/>
        <a:lstStyle/>
        <a:p>
          <a:r>
            <a:rPr lang="en-US" dirty="0" smtClean="0"/>
            <a:t>EDLP</a:t>
          </a:r>
          <a:endParaRPr lang="en-US" dirty="0"/>
        </a:p>
      </dgm:t>
    </dgm:pt>
    <dgm:pt modelId="{E51D99ED-F578-AE41-8E71-E3CE101EA2A7}" type="parTrans" cxnId="{3E90CE33-1E12-3743-8484-FE015C0920A0}">
      <dgm:prSet/>
      <dgm:spPr/>
      <dgm:t>
        <a:bodyPr/>
        <a:lstStyle/>
        <a:p>
          <a:endParaRPr lang="en-US"/>
        </a:p>
      </dgm:t>
    </dgm:pt>
    <dgm:pt modelId="{3B476D0A-EE42-8E4A-A33B-2DD02B1AF3C6}" type="sibTrans" cxnId="{3E90CE33-1E12-3743-8484-FE015C0920A0}">
      <dgm:prSet/>
      <dgm:spPr/>
      <dgm:t>
        <a:bodyPr/>
        <a:lstStyle/>
        <a:p>
          <a:endParaRPr lang="en-US"/>
        </a:p>
      </dgm:t>
    </dgm:pt>
    <dgm:pt modelId="{273FDBCF-FB2D-4C40-91B9-AB585D5D6DB1}">
      <dgm:prSet phldrT="[Text]"/>
      <dgm:spPr/>
      <dgm:t>
        <a:bodyPr/>
        <a:lstStyle/>
        <a:p>
          <a:r>
            <a:rPr lang="en-US" dirty="0" smtClean="0"/>
            <a:t>Hi-Lo</a:t>
          </a:r>
          <a:endParaRPr lang="en-US" dirty="0"/>
        </a:p>
      </dgm:t>
    </dgm:pt>
    <dgm:pt modelId="{662DE31F-042C-D045-8365-9BD6371659D7}" type="parTrans" cxnId="{60D55311-A282-874B-BFD0-38AA00042D70}">
      <dgm:prSet/>
      <dgm:spPr/>
      <dgm:t>
        <a:bodyPr/>
        <a:lstStyle/>
        <a:p>
          <a:endParaRPr lang="en-US"/>
        </a:p>
      </dgm:t>
    </dgm:pt>
    <dgm:pt modelId="{423F01CC-A26C-6C4B-A1E1-65220C55DA57}" type="sibTrans" cxnId="{60D55311-A282-874B-BFD0-38AA00042D70}">
      <dgm:prSet/>
      <dgm:spPr/>
      <dgm:t>
        <a:bodyPr/>
        <a:lstStyle/>
        <a:p>
          <a:endParaRPr lang="en-US"/>
        </a:p>
      </dgm:t>
    </dgm:pt>
    <dgm:pt modelId="{3B9F0288-416B-2446-A007-60049C8BECFE}">
      <dgm:prSet phldrT="[Text]"/>
      <dgm:spPr/>
      <dgm:t>
        <a:bodyPr/>
        <a:lstStyle/>
        <a:p>
          <a:r>
            <a:rPr lang="en-US" dirty="0" smtClean="0"/>
            <a:t>Hybrid</a:t>
          </a:r>
          <a:endParaRPr lang="en-US" dirty="0"/>
        </a:p>
      </dgm:t>
    </dgm:pt>
    <dgm:pt modelId="{FF6664BE-6EC3-F948-BE02-C9516A84F87F}" type="parTrans" cxnId="{2A91C022-DC30-3F45-B984-2C5546DFE378}">
      <dgm:prSet/>
      <dgm:spPr/>
      <dgm:t>
        <a:bodyPr/>
        <a:lstStyle/>
        <a:p>
          <a:endParaRPr lang="en-US"/>
        </a:p>
      </dgm:t>
    </dgm:pt>
    <dgm:pt modelId="{86436DC1-248D-6540-93A3-3DAEC728420A}" type="sibTrans" cxnId="{2A91C022-DC30-3F45-B984-2C5546DFE378}">
      <dgm:prSet/>
      <dgm:spPr/>
      <dgm:t>
        <a:bodyPr/>
        <a:lstStyle/>
        <a:p>
          <a:endParaRPr lang="en-US"/>
        </a:p>
      </dgm:t>
    </dgm:pt>
    <dgm:pt modelId="{564C38B2-F8A2-B741-BE01-7E946AD62EE9}" type="pres">
      <dgm:prSet presAssocID="{4771FE0A-DCD0-E840-805B-B208A99CFD6C}" presName="linearFlow" presStyleCnt="0">
        <dgm:presLayoutVars>
          <dgm:dir/>
          <dgm:resizeHandles val="exact"/>
        </dgm:presLayoutVars>
      </dgm:prSet>
      <dgm:spPr/>
    </dgm:pt>
    <dgm:pt modelId="{717D28B9-2191-EA40-A386-CC94A0384A1A}" type="pres">
      <dgm:prSet presAssocID="{423960FF-D28E-B347-B5BC-8D2E27BFDF02}" presName="node" presStyleLbl="node1" presStyleIdx="0" presStyleCnt="3" custLinFactNeighborX="-929" custLinFactNeighborY="0">
        <dgm:presLayoutVars>
          <dgm:bulletEnabled val="1"/>
        </dgm:presLayoutVars>
      </dgm:prSet>
      <dgm:spPr/>
      <dgm:t>
        <a:bodyPr/>
        <a:lstStyle/>
        <a:p>
          <a:endParaRPr lang="en-US"/>
        </a:p>
      </dgm:t>
    </dgm:pt>
    <dgm:pt modelId="{54290D1D-26D7-BC4A-B4E6-00FBCBE8DEF1}" type="pres">
      <dgm:prSet presAssocID="{3B476D0A-EE42-8E4A-A33B-2DD02B1AF3C6}" presName="spacerL" presStyleCnt="0"/>
      <dgm:spPr/>
    </dgm:pt>
    <dgm:pt modelId="{8F9EDD09-43BF-034B-B6F6-09011981D265}" type="pres">
      <dgm:prSet presAssocID="{3B476D0A-EE42-8E4A-A33B-2DD02B1AF3C6}" presName="sibTrans" presStyleLbl="sibTrans2D1" presStyleIdx="0" presStyleCnt="2"/>
      <dgm:spPr/>
      <dgm:t>
        <a:bodyPr/>
        <a:lstStyle/>
        <a:p>
          <a:endParaRPr lang="en-US"/>
        </a:p>
      </dgm:t>
    </dgm:pt>
    <dgm:pt modelId="{9CC366BF-B6AD-6B40-8377-18B63F59EA51}" type="pres">
      <dgm:prSet presAssocID="{3B476D0A-EE42-8E4A-A33B-2DD02B1AF3C6}" presName="spacerR" presStyleCnt="0"/>
      <dgm:spPr/>
    </dgm:pt>
    <dgm:pt modelId="{5DC066B0-0608-CD46-97FE-8F6F7EE768A4}" type="pres">
      <dgm:prSet presAssocID="{273FDBCF-FB2D-4C40-91B9-AB585D5D6DB1}" presName="node" presStyleLbl="node1" presStyleIdx="1" presStyleCnt="3">
        <dgm:presLayoutVars>
          <dgm:bulletEnabled val="1"/>
        </dgm:presLayoutVars>
      </dgm:prSet>
      <dgm:spPr/>
      <dgm:t>
        <a:bodyPr/>
        <a:lstStyle/>
        <a:p>
          <a:endParaRPr lang="en-US"/>
        </a:p>
      </dgm:t>
    </dgm:pt>
    <dgm:pt modelId="{76D21B58-D901-1A49-85F7-950E670352ED}" type="pres">
      <dgm:prSet presAssocID="{423F01CC-A26C-6C4B-A1E1-65220C55DA57}" presName="spacerL" presStyleCnt="0"/>
      <dgm:spPr/>
    </dgm:pt>
    <dgm:pt modelId="{92620ABC-C79D-C54A-B0B5-99698FBA9368}" type="pres">
      <dgm:prSet presAssocID="{423F01CC-A26C-6C4B-A1E1-65220C55DA57}" presName="sibTrans" presStyleLbl="sibTrans2D1" presStyleIdx="1" presStyleCnt="2"/>
      <dgm:spPr/>
      <dgm:t>
        <a:bodyPr/>
        <a:lstStyle/>
        <a:p>
          <a:endParaRPr lang="en-US"/>
        </a:p>
      </dgm:t>
    </dgm:pt>
    <dgm:pt modelId="{B494460B-CB17-DC4F-9FED-0F86E11A81C5}" type="pres">
      <dgm:prSet presAssocID="{423F01CC-A26C-6C4B-A1E1-65220C55DA57}" presName="spacerR" presStyleCnt="0"/>
      <dgm:spPr/>
    </dgm:pt>
    <dgm:pt modelId="{D2B94845-F17F-3B4C-8F1C-396C37A3B9C9}" type="pres">
      <dgm:prSet presAssocID="{3B9F0288-416B-2446-A007-60049C8BECFE}" presName="node" presStyleLbl="node1" presStyleIdx="2" presStyleCnt="3">
        <dgm:presLayoutVars>
          <dgm:bulletEnabled val="1"/>
        </dgm:presLayoutVars>
      </dgm:prSet>
      <dgm:spPr/>
      <dgm:t>
        <a:bodyPr/>
        <a:lstStyle/>
        <a:p>
          <a:endParaRPr lang="en-US"/>
        </a:p>
      </dgm:t>
    </dgm:pt>
  </dgm:ptLst>
  <dgm:cxnLst>
    <dgm:cxn modelId="{496B16D1-2491-7246-A63C-524D9E3B0907}" type="presOf" srcId="{3B476D0A-EE42-8E4A-A33B-2DD02B1AF3C6}" destId="{8F9EDD09-43BF-034B-B6F6-09011981D265}" srcOrd="0" destOrd="0" presId="urn:microsoft.com/office/officeart/2005/8/layout/equation1"/>
    <dgm:cxn modelId="{3E90CE33-1E12-3743-8484-FE015C0920A0}" srcId="{4771FE0A-DCD0-E840-805B-B208A99CFD6C}" destId="{423960FF-D28E-B347-B5BC-8D2E27BFDF02}" srcOrd="0" destOrd="0" parTransId="{E51D99ED-F578-AE41-8E71-E3CE101EA2A7}" sibTransId="{3B476D0A-EE42-8E4A-A33B-2DD02B1AF3C6}"/>
    <dgm:cxn modelId="{F2AABC68-B277-BB48-8938-D6F9DE5AA88B}" type="presOf" srcId="{4771FE0A-DCD0-E840-805B-B208A99CFD6C}" destId="{564C38B2-F8A2-B741-BE01-7E946AD62EE9}" srcOrd="0" destOrd="0" presId="urn:microsoft.com/office/officeart/2005/8/layout/equation1"/>
    <dgm:cxn modelId="{60D55311-A282-874B-BFD0-38AA00042D70}" srcId="{4771FE0A-DCD0-E840-805B-B208A99CFD6C}" destId="{273FDBCF-FB2D-4C40-91B9-AB585D5D6DB1}" srcOrd="1" destOrd="0" parTransId="{662DE31F-042C-D045-8365-9BD6371659D7}" sibTransId="{423F01CC-A26C-6C4B-A1E1-65220C55DA57}"/>
    <dgm:cxn modelId="{2A91C022-DC30-3F45-B984-2C5546DFE378}" srcId="{4771FE0A-DCD0-E840-805B-B208A99CFD6C}" destId="{3B9F0288-416B-2446-A007-60049C8BECFE}" srcOrd="2" destOrd="0" parTransId="{FF6664BE-6EC3-F948-BE02-C9516A84F87F}" sibTransId="{86436DC1-248D-6540-93A3-3DAEC728420A}"/>
    <dgm:cxn modelId="{147534D0-F99C-2640-A962-F86CC0A5EC38}" type="presOf" srcId="{273FDBCF-FB2D-4C40-91B9-AB585D5D6DB1}" destId="{5DC066B0-0608-CD46-97FE-8F6F7EE768A4}" srcOrd="0" destOrd="0" presId="urn:microsoft.com/office/officeart/2005/8/layout/equation1"/>
    <dgm:cxn modelId="{CC6AEDA4-D74D-7D42-A65F-36048511DD0D}" type="presOf" srcId="{3B9F0288-416B-2446-A007-60049C8BECFE}" destId="{D2B94845-F17F-3B4C-8F1C-396C37A3B9C9}" srcOrd="0" destOrd="0" presId="urn:microsoft.com/office/officeart/2005/8/layout/equation1"/>
    <dgm:cxn modelId="{2C322F74-5A67-C942-88D9-8D99D62334E0}" type="presOf" srcId="{423960FF-D28E-B347-B5BC-8D2E27BFDF02}" destId="{717D28B9-2191-EA40-A386-CC94A0384A1A}" srcOrd="0" destOrd="0" presId="urn:microsoft.com/office/officeart/2005/8/layout/equation1"/>
    <dgm:cxn modelId="{73909D0C-7FCE-9240-87D3-3D26D91A90CA}" type="presOf" srcId="{423F01CC-A26C-6C4B-A1E1-65220C55DA57}" destId="{92620ABC-C79D-C54A-B0B5-99698FBA9368}" srcOrd="0" destOrd="0" presId="urn:microsoft.com/office/officeart/2005/8/layout/equation1"/>
    <dgm:cxn modelId="{4458B891-7776-674F-A4AC-F5BF5CBBC4A1}" type="presParOf" srcId="{564C38B2-F8A2-B741-BE01-7E946AD62EE9}" destId="{717D28B9-2191-EA40-A386-CC94A0384A1A}" srcOrd="0" destOrd="0" presId="urn:microsoft.com/office/officeart/2005/8/layout/equation1"/>
    <dgm:cxn modelId="{13E50B26-7C9E-624F-B806-F274D2A55DFE}" type="presParOf" srcId="{564C38B2-F8A2-B741-BE01-7E946AD62EE9}" destId="{54290D1D-26D7-BC4A-B4E6-00FBCBE8DEF1}" srcOrd="1" destOrd="0" presId="urn:microsoft.com/office/officeart/2005/8/layout/equation1"/>
    <dgm:cxn modelId="{DEA9CB48-7663-3B4D-BA08-43592966C966}" type="presParOf" srcId="{564C38B2-F8A2-B741-BE01-7E946AD62EE9}" destId="{8F9EDD09-43BF-034B-B6F6-09011981D265}" srcOrd="2" destOrd="0" presId="urn:microsoft.com/office/officeart/2005/8/layout/equation1"/>
    <dgm:cxn modelId="{A6C53D6D-73B4-E440-A134-400AFEA63506}" type="presParOf" srcId="{564C38B2-F8A2-B741-BE01-7E946AD62EE9}" destId="{9CC366BF-B6AD-6B40-8377-18B63F59EA51}" srcOrd="3" destOrd="0" presId="urn:microsoft.com/office/officeart/2005/8/layout/equation1"/>
    <dgm:cxn modelId="{D1905B35-811D-484B-96B1-8DEE133C7DB6}" type="presParOf" srcId="{564C38B2-F8A2-B741-BE01-7E946AD62EE9}" destId="{5DC066B0-0608-CD46-97FE-8F6F7EE768A4}" srcOrd="4" destOrd="0" presId="urn:microsoft.com/office/officeart/2005/8/layout/equation1"/>
    <dgm:cxn modelId="{C610BFBE-0C87-5143-8AB4-79985AF75B84}" type="presParOf" srcId="{564C38B2-F8A2-B741-BE01-7E946AD62EE9}" destId="{76D21B58-D901-1A49-85F7-950E670352ED}" srcOrd="5" destOrd="0" presId="urn:microsoft.com/office/officeart/2005/8/layout/equation1"/>
    <dgm:cxn modelId="{8958C628-1008-5949-8F87-84A634BCD9FF}" type="presParOf" srcId="{564C38B2-F8A2-B741-BE01-7E946AD62EE9}" destId="{92620ABC-C79D-C54A-B0B5-99698FBA9368}" srcOrd="6" destOrd="0" presId="urn:microsoft.com/office/officeart/2005/8/layout/equation1"/>
    <dgm:cxn modelId="{39CE4B69-FA55-B34C-8988-950DA04E9B09}" type="presParOf" srcId="{564C38B2-F8A2-B741-BE01-7E946AD62EE9}" destId="{B494460B-CB17-DC4F-9FED-0F86E11A81C5}" srcOrd="7" destOrd="0" presId="urn:microsoft.com/office/officeart/2005/8/layout/equation1"/>
    <dgm:cxn modelId="{7A41E72A-42DE-EA46-86F6-47E9C5E52E82}" type="presParOf" srcId="{564C38B2-F8A2-B741-BE01-7E946AD62EE9}" destId="{D2B94845-F17F-3B4C-8F1C-396C37A3B9C9}"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5ADB1D-2674-E143-B8C3-E6841301D20A}" type="doc">
      <dgm:prSet loTypeId="urn:microsoft.com/office/officeart/2005/8/layout/radial4" loCatId="relationship" qsTypeId="urn:microsoft.com/office/officeart/2005/8/quickstyle/simple4" qsCatId="simple" csTypeId="urn:microsoft.com/office/officeart/2005/8/colors/accent1_2" csCatId="accent1" phldr="1"/>
      <dgm:spPr/>
      <dgm:t>
        <a:bodyPr/>
        <a:lstStyle/>
        <a:p>
          <a:endParaRPr lang="en-US"/>
        </a:p>
      </dgm:t>
    </dgm:pt>
    <dgm:pt modelId="{B8000DA1-04CA-614E-864B-036CBDA00DAD}">
      <dgm:prSet phldrT="[Text]"/>
      <dgm:spPr/>
      <dgm:t>
        <a:bodyPr/>
        <a:lstStyle/>
        <a:p>
          <a:r>
            <a:rPr lang="en-US" dirty="0" smtClean="0"/>
            <a:t>EDLP</a:t>
          </a:r>
          <a:endParaRPr lang="en-US" dirty="0"/>
        </a:p>
      </dgm:t>
    </dgm:pt>
    <dgm:pt modelId="{2BE7EAD5-73BF-714C-878B-276A6202E816}" type="parTrans" cxnId="{8FCFB7F5-B391-5F43-8883-5BC60495D057}">
      <dgm:prSet/>
      <dgm:spPr/>
      <dgm:t>
        <a:bodyPr/>
        <a:lstStyle/>
        <a:p>
          <a:endParaRPr lang="en-US"/>
        </a:p>
      </dgm:t>
    </dgm:pt>
    <dgm:pt modelId="{6A67D21D-C6F6-B041-ADBE-61820290A4C3}" type="sibTrans" cxnId="{8FCFB7F5-B391-5F43-8883-5BC60495D057}">
      <dgm:prSet/>
      <dgm:spPr/>
      <dgm:t>
        <a:bodyPr/>
        <a:lstStyle/>
        <a:p>
          <a:endParaRPr lang="en-US"/>
        </a:p>
      </dgm:t>
    </dgm:pt>
    <dgm:pt modelId="{79BDFCFE-31DD-A744-9C02-183EBCDF39DE}">
      <dgm:prSet phldrT="[Text]"/>
      <dgm:spPr/>
      <dgm:t>
        <a:bodyPr/>
        <a:lstStyle/>
        <a:p>
          <a:r>
            <a:rPr lang="en-US" dirty="0" smtClean="0"/>
            <a:t>Larger Households</a:t>
          </a:r>
          <a:endParaRPr lang="en-US" dirty="0"/>
        </a:p>
      </dgm:t>
    </dgm:pt>
    <dgm:pt modelId="{4AC1803E-1FCB-0140-AAF3-655829EA890D}" type="parTrans" cxnId="{F21F8683-9476-4A4C-83E8-33713183846E}">
      <dgm:prSet/>
      <dgm:spPr/>
      <dgm:t>
        <a:bodyPr/>
        <a:lstStyle/>
        <a:p>
          <a:endParaRPr lang="en-US"/>
        </a:p>
      </dgm:t>
    </dgm:pt>
    <dgm:pt modelId="{B004B286-22FE-0746-A336-D637D26A35CC}" type="sibTrans" cxnId="{F21F8683-9476-4A4C-83E8-33713183846E}">
      <dgm:prSet/>
      <dgm:spPr/>
      <dgm:t>
        <a:bodyPr/>
        <a:lstStyle/>
        <a:p>
          <a:endParaRPr lang="en-US"/>
        </a:p>
      </dgm:t>
    </dgm:pt>
    <dgm:pt modelId="{F3B1862F-FD94-334C-9F69-ABFE4939B906}">
      <dgm:prSet phldrT="[Text]"/>
      <dgm:spPr/>
      <dgm:t>
        <a:bodyPr/>
        <a:lstStyle/>
        <a:p>
          <a:r>
            <a:rPr lang="en-US" dirty="0" smtClean="0"/>
            <a:t>More Racial Diversity </a:t>
          </a:r>
          <a:endParaRPr lang="en-US" dirty="0"/>
        </a:p>
      </dgm:t>
    </dgm:pt>
    <dgm:pt modelId="{922B5C2C-3354-054B-A9B5-2D052CBA1C2E}" type="parTrans" cxnId="{F0302A32-2D1F-1347-ABE5-54B2F3DA2CC7}">
      <dgm:prSet/>
      <dgm:spPr/>
      <dgm:t>
        <a:bodyPr/>
        <a:lstStyle/>
        <a:p>
          <a:endParaRPr lang="en-US"/>
        </a:p>
      </dgm:t>
    </dgm:pt>
    <dgm:pt modelId="{42500B3D-6065-B54C-B5FA-614BD18CF068}" type="sibTrans" cxnId="{F0302A32-2D1F-1347-ABE5-54B2F3DA2CC7}">
      <dgm:prSet/>
      <dgm:spPr/>
      <dgm:t>
        <a:bodyPr/>
        <a:lstStyle/>
        <a:p>
          <a:endParaRPr lang="en-US"/>
        </a:p>
      </dgm:t>
    </dgm:pt>
    <dgm:pt modelId="{CC28F8B0-BD87-D541-B3DD-5BAAA58215B9}">
      <dgm:prSet phldrT="[Text]"/>
      <dgm:spPr/>
      <dgm:t>
        <a:bodyPr/>
        <a:lstStyle/>
        <a:p>
          <a:r>
            <a:rPr lang="en-US" dirty="0" smtClean="0"/>
            <a:t>Fewer Vehicles</a:t>
          </a:r>
          <a:endParaRPr lang="en-US" dirty="0"/>
        </a:p>
      </dgm:t>
    </dgm:pt>
    <dgm:pt modelId="{6DD08232-FCD2-8249-AD4D-77872D9B0D98}" type="parTrans" cxnId="{08C6B525-5BD9-4A4B-BBD5-B9579A6B4D3E}">
      <dgm:prSet/>
      <dgm:spPr/>
      <dgm:t>
        <a:bodyPr/>
        <a:lstStyle/>
        <a:p>
          <a:endParaRPr lang="en-US"/>
        </a:p>
      </dgm:t>
    </dgm:pt>
    <dgm:pt modelId="{02A1EFE5-74F2-B94D-8BB3-C5D22D74D485}" type="sibTrans" cxnId="{08C6B525-5BD9-4A4B-BBD5-B9579A6B4D3E}">
      <dgm:prSet/>
      <dgm:spPr/>
      <dgm:t>
        <a:bodyPr/>
        <a:lstStyle/>
        <a:p>
          <a:endParaRPr lang="en-US"/>
        </a:p>
      </dgm:t>
    </dgm:pt>
    <dgm:pt modelId="{9B556235-0ECF-2E45-83DF-6D3C020BBAE9}">
      <dgm:prSet phldrT="[Text]"/>
      <dgm:spPr/>
      <dgm:t>
        <a:bodyPr/>
        <a:lstStyle/>
        <a:p>
          <a:r>
            <a:rPr lang="en-US" dirty="0" smtClean="0"/>
            <a:t>Lower Income</a:t>
          </a:r>
          <a:endParaRPr lang="en-US" dirty="0"/>
        </a:p>
      </dgm:t>
    </dgm:pt>
    <dgm:pt modelId="{50159EF1-0A31-034F-B903-E7C5C9A7C070}" type="parTrans" cxnId="{BF5D73B3-F8B9-194F-8ABD-52E502F026E3}">
      <dgm:prSet/>
      <dgm:spPr/>
      <dgm:t>
        <a:bodyPr/>
        <a:lstStyle/>
        <a:p>
          <a:endParaRPr lang="en-US"/>
        </a:p>
      </dgm:t>
    </dgm:pt>
    <dgm:pt modelId="{621A2430-CC8C-5E4A-A8F9-53E3A101C50E}" type="sibTrans" cxnId="{BF5D73B3-F8B9-194F-8ABD-52E502F026E3}">
      <dgm:prSet/>
      <dgm:spPr/>
      <dgm:t>
        <a:bodyPr/>
        <a:lstStyle/>
        <a:p>
          <a:endParaRPr lang="en-US"/>
        </a:p>
      </dgm:t>
    </dgm:pt>
    <dgm:pt modelId="{5D386A78-BB5C-C34A-93FD-193614B2E59C}" type="pres">
      <dgm:prSet presAssocID="{D25ADB1D-2674-E143-B8C3-E6841301D20A}" presName="cycle" presStyleCnt="0">
        <dgm:presLayoutVars>
          <dgm:chMax val="1"/>
          <dgm:dir/>
          <dgm:animLvl val="ctr"/>
          <dgm:resizeHandles val="exact"/>
        </dgm:presLayoutVars>
      </dgm:prSet>
      <dgm:spPr/>
      <dgm:t>
        <a:bodyPr/>
        <a:lstStyle/>
        <a:p>
          <a:endParaRPr lang="en-US"/>
        </a:p>
      </dgm:t>
    </dgm:pt>
    <dgm:pt modelId="{2B2859CB-C852-8143-A2A6-EF4267C828B8}" type="pres">
      <dgm:prSet presAssocID="{B8000DA1-04CA-614E-864B-036CBDA00DAD}" presName="centerShape" presStyleLbl="node0" presStyleIdx="0" presStyleCnt="1"/>
      <dgm:spPr/>
      <dgm:t>
        <a:bodyPr/>
        <a:lstStyle/>
        <a:p>
          <a:endParaRPr lang="en-US"/>
        </a:p>
      </dgm:t>
    </dgm:pt>
    <dgm:pt modelId="{0B025DAC-F85A-0B4F-BBD2-99F180B4BE41}" type="pres">
      <dgm:prSet presAssocID="{4AC1803E-1FCB-0140-AAF3-655829EA890D}" presName="parTrans" presStyleLbl="bgSibTrans2D1" presStyleIdx="0" presStyleCnt="4"/>
      <dgm:spPr/>
      <dgm:t>
        <a:bodyPr/>
        <a:lstStyle/>
        <a:p>
          <a:endParaRPr lang="en-US"/>
        </a:p>
      </dgm:t>
    </dgm:pt>
    <dgm:pt modelId="{329E187F-C0BE-BB4D-AA17-EE2D895287BE}" type="pres">
      <dgm:prSet presAssocID="{79BDFCFE-31DD-A744-9C02-183EBCDF39DE}" presName="node" presStyleLbl="node1" presStyleIdx="0" presStyleCnt="4">
        <dgm:presLayoutVars>
          <dgm:bulletEnabled val="1"/>
        </dgm:presLayoutVars>
      </dgm:prSet>
      <dgm:spPr/>
      <dgm:t>
        <a:bodyPr/>
        <a:lstStyle/>
        <a:p>
          <a:endParaRPr lang="en-US"/>
        </a:p>
      </dgm:t>
    </dgm:pt>
    <dgm:pt modelId="{7958FBEB-735F-264A-8A0B-DB3CF5A5F4AC}" type="pres">
      <dgm:prSet presAssocID="{922B5C2C-3354-054B-A9B5-2D052CBA1C2E}" presName="parTrans" presStyleLbl="bgSibTrans2D1" presStyleIdx="1" presStyleCnt="4"/>
      <dgm:spPr/>
      <dgm:t>
        <a:bodyPr/>
        <a:lstStyle/>
        <a:p>
          <a:endParaRPr lang="en-US"/>
        </a:p>
      </dgm:t>
    </dgm:pt>
    <dgm:pt modelId="{6BE9AAC7-CACA-D44D-814B-3FE4715F2D90}" type="pres">
      <dgm:prSet presAssocID="{F3B1862F-FD94-334C-9F69-ABFE4939B906}" presName="node" presStyleLbl="node1" presStyleIdx="1" presStyleCnt="4">
        <dgm:presLayoutVars>
          <dgm:bulletEnabled val="1"/>
        </dgm:presLayoutVars>
      </dgm:prSet>
      <dgm:spPr/>
      <dgm:t>
        <a:bodyPr/>
        <a:lstStyle/>
        <a:p>
          <a:endParaRPr lang="en-US"/>
        </a:p>
      </dgm:t>
    </dgm:pt>
    <dgm:pt modelId="{D6C91501-5A72-8D49-9DC2-308689276993}" type="pres">
      <dgm:prSet presAssocID="{6DD08232-FCD2-8249-AD4D-77872D9B0D98}" presName="parTrans" presStyleLbl="bgSibTrans2D1" presStyleIdx="2" presStyleCnt="4"/>
      <dgm:spPr/>
      <dgm:t>
        <a:bodyPr/>
        <a:lstStyle/>
        <a:p>
          <a:endParaRPr lang="en-US"/>
        </a:p>
      </dgm:t>
    </dgm:pt>
    <dgm:pt modelId="{E1A6CD9A-D848-9846-88BB-0464CDAAD696}" type="pres">
      <dgm:prSet presAssocID="{CC28F8B0-BD87-D541-B3DD-5BAAA58215B9}" presName="node" presStyleLbl="node1" presStyleIdx="2" presStyleCnt="4">
        <dgm:presLayoutVars>
          <dgm:bulletEnabled val="1"/>
        </dgm:presLayoutVars>
      </dgm:prSet>
      <dgm:spPr/>
      <dgm:t>
        <a:bodyPr/>
        <a:lstStyle/>
        <a:p>
          <a:endParaRPr lang="en-US"/>
        </a:p>
      </dgm:t>
    </dgm:pt>
    <dgm:pt modelId="{4C68389B-E841-5047-8BB2-9F608FB8A513}" type="pres">
      <dgm:prSet presAssocID="{50159EF1-0A31-034F-B903-E7C5C9A7C070}" presName="parTrans" presStyleLbl="bgSibTrans2D1" presStyleIdx="3" presStyleCnt="4"/>
      <dgm:spPr/>
      <dgm:t>
        <a:bodyPr/>
        <a:lstStyle/>
        <a:p>
          <a:endParaRPr lang="en-US"/>
        </a:p>
      </dgm:t>
    </dgm:pt>
    <dgm:pt modelId="{3AE5B37E-C6FD-B54E-88B2-8E3CC8B48656}" type="pres">
      <dgm:prSet presAssocID="{9B556235-0ECF-2E45-83DF-6D3C020BBAE9}" presName="node" presStyleLbl="node1" presStyleIdx="3" presStyleCnt="4">
        <dgm:presLayoutVars>
          <dgm:bulletEnabled val="1"/>
        </dgm:presLayoutVars>
      </dgm:prSet>
      <dgm:spPr/>
      <dgm:t>
        <a:bodyPr/>
        <a:lstStyle/>
        <a:p>
          <a:endParaRPr lang="en-US"/>
        </a:p>
      </dgm:t>
    </dgm:pt>
  </dgm:ptLst>
  <dgm:cxnLst>
    <dgm:cxn modelId="{F0302A32-2D1F-1347-ABE5-54B2F3DA2CC7}" srcId="{B8000DA1-04CA-614E-864B-036CBDA00DAD}" destId="{F3B1862F-FD94-334C-9F69-ABFE4939B906}" srcOrd="1" destOrd="0" parTransId="{922B5C2C-3354-054B-A9B5-2D052CBA1C2E}" sibTransId="{42500B3D-6065-B54C-B5FA-614BD18CF068}"/>
    <dgm:cxn modelId="{4A14A5A3-2BC9-4A4C-BBBF-774570D2BD50}" type="presOf" srcId="{F3B1862F-FD94-334C-9F69-ABFE4939B906}" destId="{6BE9AAC7-CACA-D44D-814B-3FE4715F2D90}" srcOrd="0" destOrd="0" presId="urn:microsoft.com/office/officeart/2005/8/layout/radial4"/>
    <dgm:cxn modelId="{530A56F8-79DA-5145-8380-33804A0C2B1F}" type="presOf" srcId="{922B5C2C-3354-054B-A9B5-2D052CBA1C2E}" destId="{7958FBEB-735F-264A-8A0B-DB3CF5A5F4AC}" srcOrd="0" destOrd="0" presId="urn:microsoft.com/office/officeart/2005/8/layout/radial4"/>
    <dgm:cxn modelId="{08C6B525-5BD9-4A4B-BBD5-B9579A6B4D3E}" srcId="{B8000DA1-04CA-614E-864B-036CBDA00DAD}" destId="{CC28F8B0-BD87-D541-B3DD-5BAAA58215B9}" srcOrd="2" destOrd="0" parTransId="{6DD08232-FCD2-8249-AD4D-77872D9B0D98}" sibTransId="{02A1EFE5-74F2-B94D-8BB3-C5D22D74D485}"/>
    <dgm:cxn modelId="{A3FFC305-B259-A942-8B0A-DC2423E406DB}" type="presOf" srcId="{CC28F8B0-BD87-D541-B3DD-5BAAA58215B9}" destId="{E1A6CD9A-D848-9846-88BB-0464CDAAD696}" srcOrd="0" destOrd="0" presId="urn:microsoft.com/office/officeart/2005/8/layout/radial4"/>
    <dgm:cxn modelId="{DFDAFE16-179F-B74E-937B-5381DB0A37F2}" type="presOf" srcId="{9B556235-0ECF-2E45-83DF-6D3C020BBAE9}" destId="{3AE5B37E-C6FD-B54E-88B2-8E3CC8B48656}" srcOrd="0" destOrd="0" presId="urn:microsoft.com/office/officeart/2005/8/layout/radial4"/>
    <dgm:cxn modelId="{025406BD-3C72-4843-A1A5-CC84136759DC}" type="presOf" srcId="{79BDFCFE-31DD-A744-9C02-183EBCDF39DE}" destId="{329E187F-C0BE-BB4D-AA17-EE2D895287BE}" srcOrd="0" destOrd="0" presId="urn:microsoft.com/office/officeart/2005/8/layout/radial4"/>
    <dgm:cxn modelId="{BC18AEEC-4B8F-544A-89A7-5DCBB8D6F9FD}" type="presOf" srcId="{B8000DA1-04CA-614E-864B-036CBDA00DAD}" destId="{2B2859CB-C852-8143-A2A6-EF4267C828B8}" srcOrd="0" destOrd="0" presId="urn:microsoft.com/office/officeart/2005/8/layout/radial4"/>
    <dgm:cxn modelId="{F21F8683-9476-4A4C-83E8-33713183846E}" srcId="{B8000DA1-04CA-614E-864B-036CBDA00DAD}" destId="{79BDFCFE-31DD-A744-9C02-183EBCDF39DE}" srcOrd="0" destOrd="0" parTransId="{4AC1803E-1FCB-0140-AAF3-655829EA890D}" sibTransId="{B004B286-22FE-0746-A336-D637D26A35CC}"/>
    <dgm:cxn modelId="{61F7208C-CCD0-F84A-B04F-EC9799C90F69}" type="presOf" srcId="{6DD08232-FCD2-8249-AD4D-77872D9B0D98}" destId="{D6C91501-5A72-8D49-9DC2-308689276993}" srcOrd="0" destOrd="0" presId="urn:microsoft.com/office/officeart/2005/8/layout/radial4"/>
    <dgm:cxn modelId="{1C262991-4A5C-AE49-9958-AC5F909BC373}" type="presOf" srcId="{4AC1803E-1FCB-0140-AAF3-655829EA890D}" destId="{0B025DAC-F85A-0B4F-BBD2-99F180B4BE41}" srcOrd="0" destOrd="0" presId="urn:microsoft.com/office/officeart/2005/8/layout/radial4"/>
    <dgm:cxn modelId="{8FCFB7F5-B391-5F43-8883-5BC60495D057}" srcId="{D25ADB1D-2674-E143-B8C3-E6841301D20A}" destId="{B8000DA1-04CA-614E-864B-036CBDA00DAD}" srcOrd="0" destOrd="0" parTransId="{2BE7EAD5-73BF-714C-878B-276A6202E816}" sibTransId="{6A67D21D-C6F6-B041-ADBE-61820290A4C3}"/>
    <dgm:cxn modelId="{BF5D73B3-F8B9-194F-8ABD-52E502F026E3}" srcId="{B8000DA1-04CA-614E-864B-036CBDA00DAD}" destId="{9B556235-0ECF-2E45-83DF-6D3C020BBAE9}" srcOrd="3" destOrd="0" parTransId="{50159EF1-0A31-034F-B903-E7C5C9A7C070}" sibTransId="{621A2430-CC8C-5E4A-A8F9-53E3A101C50E}"/>
    <dgm:cxn modelId="{80770552-C2E7-6146-AC97-1D3683BB4374}" type="presOf" srcId="{50159EF1-0A31-034F-B903-E7C5C9A7C070}" destId="{4C68389B-E841-5047-8BB2-9F608FB8A513}" srcOrd="0" destOrd="0" presId="urn:microsoft.com/office/officeart/2005/8/layout/radial4"/>
    <dgm:cxn modelId="{C282CA91-45A2-4A4D-89AF-F7517A869119}" type="presOf" srcId="{D25ADB1D-2674-E143-B8C3-E6841301D20A}" destId="{5D386A78-BB5C-C34A-93FD-193614B2E59C}" srcOrd="0" destOrd="0" presId="urn:microsoft.com/office/officeart/2005/8/layout/radial4"/>
    <dgm:cxn modelId="{2F8373EF-9F7B-B847-9865-EE47D58739EA}" type="presParOf" srcId="{5D386A78-BB5C-C34A-93FD-193614B2E59C}" destId="{2B2859CB-C852-8143-A2A6-EF4267C828B8}" srcOrd="0" destOrd="0" presId="urn:microsoft.com/office/officeart/2005/8/layout/radial4"/>
    <dgm:cxn modelId="{2C090BE6-BB08-F348-8BB2-5DE2E8542776}" type="presParOf" srcId="{5D386A78-BB5C-C34A-93FD-193614B2E59C}" destId="{0B025DAC-F85A-0B4F-BBD2-99F180B4BE41}" srcOrd="1" destOrd="0" presId="urn:microsoft.com/office/officeart/2005/8/layout/radial4"/>
    <dgm:cxn modelId="{8084A025-9868-E345-972B-B52AFE5534F9}" type="presParOf" srcId="{5D386A78-BB5C-C34A-93FD-193614B2E59C}" destId="{329E187F-C0BE-BB4D-AA17-EE2D895287BE}" srcOrd="2" destOrd="0" presId="urn:microsoft.com/office/officeart/2005/8/layout/radial4"/>
    <dgm:cxn modelId="{02B589B5-E8B9-8645-B20C-271FF32FA847}" type="presParOf" srcId="{5D386A78-BB5C-C34A-93FD-193614B2E59C}" destId="{7958FBEB-735F-264A-8A0B-DB3CF5A5F4AC}" srcOrd="3" destOrd="0" presId="urn:microsoft.com/office/officeart/2005/8/layout/radial4"/>
    <dgm:cxn modelId="{B6E2B712-3BE0-D04C-9DAA-0EB1D81EEC09}" type="presParOf" srcId="{5D386A78-BB5C-C34A-93FD-193614B2E59C}" destId="{6BE9AAC7-CACA-D44D-814B-3FE4715F2D90}" srcOrd="4" destOrd="0" presId="urn:microsoft.com/office/officeart/2005/8/layout/radial4"/>
    <dgm:cxn modelId="{04173974-14D1-E94E-9FCA-C23EC00BF3FE}" type="presParOf" srcId="{5D386A78-BB5C-C34A-93FD-193614B2E59C}" destId="{D6C91501-5A72-8D49-9DC2-308689276993}" srcOrd="5" destOrd="0" presId="urn:microsoft.com/office/officeart/2005/8/layout/radial4"/>
    <dgm:cxn modelId="{12949ADC-EF0C-584A-91B6-24C68D268149}" type="presParOf" srcId="{5D386A78-BB5C-C34A-93FD-193614B2E59C}" destId="{E1A6CD9A-D848-9846-88BB-0464CDAAD696}" srcOrd="6" destOrd="0" presId="urn:microsoft.com/office/officeart/2005/8/layout/radial4"/>
    <dgm:cxn modelId="{059F82D0-17C2-054A-94B1-EF2CFBA6B299}" type="presParOf" srcId="{5D386A78-BB5C-C34A-93FD-193614B2E59C}" destId="{4C68389B-E841-5047-8BB2-9F608FB8A513}" srcOrd="7" destOrd="0" presId="urn:microsoft.com/office/officeart/2005/8/layout/radial4"/>
    <dgm:cxn modelId="{ECA5E7C3-92F0-9249-9DD0-2FC86959BB81}" type="presParOf" srcId="{5D386A78-BB5C-C34A-93FD-193614B2E59C}" destId="{3AE5B37E-C6FD-B54E-88B2-8E3CC8B48656}"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E0A8B-3F61-874D-8EF8-50B5DB7FD85A}">
      <dsp:nvSpPr>
        <dsp:cNvPr id="0" name=""/>
        <dsp:cNvSpPr/>
      </dsp:nvSpPr>
      <dsp:spPr>
        <a:xfrm>
          <a:off x="1683821" y="602999"/>
          <a:ext cx="4353298" cy="2341054"/>
        </a:xfrm>
        <a:prstGeom prst="round2DiagRect">
          <a:avLst>
            <a:gd name="adj1" fmla="val 0"/>
            <a:gd name="adj2" fmla="val 16670"/>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E0F38952-0671-324C-A966-F8B156FF4F75}">
      <dsp:nvSpPr>
        <dsp:cNvPr id="0" name=""/>
        <dsp:cNvSpPr/>
      </dsp:nvSpPr>
      <dsp:spPr>
        <a:xfrm flipH="1">
          <a:off x="7709332" y="3236475"/>
          <a:ext cx="11608" cy="47863"/>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91A0646-A6E1-3846-8402-9809BD4256F7}">
      <dsp:nvSpPr>
        <dsp:cNvPr id="0" name=""/>
        <dsp:cNvSpPr/>
      </dsp:nvSpPr>
      <dsp:spPr>
        <a:xfrm rot="16200000">
          <a:off x="44107" y="914164"/>
          <a:ext cx="2553878" cy="725549"/>
        </a:xfrm>
        <a:prstGeom prst="rightArrow">
          <a:avLst>
            <a:gd name="adj1" fmla="val 49830"/>
            <a:gd name="adj2" fmla="val 60660"/>
          </a:avLst>
        </a:prstGeom>
        <a:solidFill>
          <a:schemeClr val="accent2">
            <a:tint val="50000"/>
            <a:hueOff val="0"/>
            <a:satOff val="0"/>
            <a:lumOff val="0"/>
            <a:alphaOff val="0"/>
          </a:schemeClr>
        </a:solidFill>
        <a:ln>
          <a:noFill/>
        </a:ln>
        <a:effectLst>
          <a:outerShdw blurRad="38100" dist="25400" dir="6600000" sx="101000" sy="101000" rotWithShape="0">
            <a:srgbClr val="000000">
              <a:alpha val="7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r" defTabSz="711200" rtl="0">
            <a:lnSpc>
              <a:spcPct val="90000"/>
            </a:lnSpc>
            <a:spcBef>
              <a:spcPct val="0"/>
            </a:spcBef>
            <a:spcAft>
              <a:spcPct val="35000"/>
            </a:spcAft>
          </a:pPr>
          <a:r>
            <a:rPr lang="ro-RO" sz="1600" kern="1200" dirty="0" smtClean="0"/>
            <a:t>High</a:t>
          </a:r>
          <a:endParaRPr lang="ro-RO" sz="1600" kern="1200" dirty="0"/>
        </a:p>
      </dsp:txBody>
      <dsp:txXfrm>
        <a:off x="153763" y="1205824"/>
        <a:ext cx="2334567" cy="361541"/>
      </dsp:txXfrm>
    </dsp:sp>
    <dsp:sp modelId="{FC658879-3FB2-1244-832C-EC07D7E03F26}">
      <dsp:nvSpPr>
        <dsp:cNvPr id="0" name=""/>
        <dsp:cNvSpPr/>
      </dsp:nvSpPr>
      <dsp:spPr>
        <a:xfrm rot="5400000">
          <a:off x="5122955" y="1907339"/>
          <a:ext cx="2553878" cy="725549"/>
        </a:xfrm>
        <a:prstGeom prst="rightArrow">
          <a:avLst>
            <a:gd name="adj1" fmla="val 49830"/>
            <a:gd name="adj2" fmla="val 60660"/>
          </a:avLst>
        </a:prstGeom>
        <a:solidFill>
          <a:schemeClr val="accent2">
            <a:tint val="50000"/>
            <a:hueOff val="0"/>
            <a:satOff val="0"/>
            <a:lumOff val="0"/>
            <a:alphaOff val="0"/>
          </a:schemeClr>
        </a:solidFill>
        <a:ln>
          <a:noFill/>
        </a:ln>
        <a:effectLst>
          <a:outerShdw blurRad="38100" dist="25400" dir="6600000" sx="101000" sy="101000" rotWithShape="0">
            <a:srgbClr val="000000">
              <a:alpha val="7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r" defTabSz="711200">
            <a:lnSpc>
              <a:spcPct val="90000"/>
            </a:lnSpc>
            <a:spcBef>
              <a:spcPct val="0"/>
            </a:spcBef>
            <a:spcAft>
              <a:spcPct val="35000"/>
            </a:spcAft>
          </a:pPr>
          <a:r>
            <a:rPr lang="en-US" sz="1600" kern="1200" dirty="0" smtClean="0"/>
            <a:t>Low</a:t>
          </a:r>
          <a:endParaRPr lang="en-US" sz="1600" kern="1200" dirty="0"/>
        </a:p>
      </dsp:txBody>
      <dsp:txXfrm>
        <a:off x="5232611" y="1979688"/>
        <a:ext cx="2334567" cy="3615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859CB-C852-8143-A2A6-EF4267C828B8}">
      <dsp:nvSpPr>
        <dsp:cNvPr id="0" name=""/>
        <dsp:cNvSpPr/>
      </dsp:nvSpPr>
      <dsp:spPr>
        <a:xfrm>
          <a:off x="1481042" y="2303628"/>
          <a:ext cx="1095565" cy="1095565"/>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Hi-Lo</a:t>
          </a:r>
        </a:p>
        <a:p>
          <a:pPr lvl="0" algn="ctr" defTabSz="933450">
            <a:lnSpc>
              <a:spcPct val="90000"/>
            </a:lnSpc>
            <a:spcBef>
              <a:spcPct val="0"/>
            </a:spcBef>
            <a:spcAft>
              <a:spcPct val="35000"/>
            </a:spcAft>
          </a:pPr>
          <a:r>
            <a:rPr lang="en-US" sz="2100" kern="1200" dirty="0" smtClean="0"/>
            <a:t>Hybrid</a:t>
          </a:r>
          <a:endParaRPr lang="en-US" sz="2100" kern="1200" dirty="0"/>
        </a:p>
      </dsp:txBody>
      <dsp:txXfrm>
        <a:off x="1641484" y="2464070"/>
        <a:ext cx="774681" cy="774681"/>
      </dsp:txXfrm>
    </dsp:sp>
    <dsp:sp modelId="{0B025DAC-F85A-0B4F-BBD2-99F180B4BE41}">
      <dsp:nvSpPr>
        <dsp:cNvPr id="0" name=""/>
        <dsp:cNvSpPr/>
      </dsp:nvSpPr>
      <dsp:spPr>
        <a:xfrm rot="11700000">
          <a:off x="504763" y="2415193"/>
          <a:ext cx="957431" cy="312236"/>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329E187F-C0BE-BB4D-AA17-EE2D895287BE}">
      <dsp:nvSpPr>
        <dsp:cNvPr id="0" name=""/>
        <dsp:cNvSpPr/>
      </dsp:nvSpPr>
      <dsp:spPr>
        <a:xfrm>
          <a:off x="681" y="2031095"/>
          <a:ext cx="1040787" cy="832629"/>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fewer Households</a:t>
          </a:r>
          <a:endParaRPr lang="en-US" sz="1500" kern="1200" dirty="0"/>
        </a:p>
      </dsp:txBody>
      <dsp:txXfrm>
        <a:off x="25068" y="2055482"/>
        <a:ext cx="992013" cy="783855"/>
      </dsp:txXfrm>
    </dsp:sp>
    <dsp:sp modelId="{7958FBEB-735F-264A-8A0B-DB3CF5A5F4AC}">
      <dsp:nvSpPr>
        <dsp:cNvPr id="0" name=""/>
        <dsp:cNvSpPr/>
      </dsp:nvSpPr>
      <dsp:spPr>
        <a:xfrm rot="14700000">
          <a:off x="1092742" y="1714466"/>
          <a:ext cx="957431" cy="312236"/>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6BE9AAC7-CACA-D44D-814B-3FE4715F2D90}">
      <dsp:nvSpPr>
        <dsp:cNvPr id="0" name=""/>
        <dsp:cNvSpPr/>
      </dsp:nvSpPr>
      <dsp:spPr>
        <a:xfrm>
          <a:off x="848750" y="1020405"/>
          <a:ext cx="1040787" cy="832629"/>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Less Racial Diversity </a:t>
          </a:r>
          <a:endParaRPr lang="en-US" sz="1500" kern="1200" dirty="0"/>
        </a:p>
      </dsp:txBody>
      <dsp:txXfrm>
        <a:off x="873137" y="1044792"/>
        <a:ext cx="992013" cy="783855"/>
      </dsp:txXfrm>
    </dsp:sp>
    <dsp:sp modelId="{D6C91501-5A72-8D49-9DC2-308689276993}">
      <dsp:nvSpPr>
        <dsp:cNvPr id="0" name=""/>
        <dsp:cNvSpPr/>
      </dsp:nvSpPr>
      <dsp:spPr>
        <a:xfrm rot="17700000">
          <a:off x="2007476" y="1714466"/>
          <a:ext cx="957431" cy="312236"/>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E1A6CD9A-D848-9846-88BB-0464CDAAD696}">
      <dsp:nvSpPr>
        <dsp:cNvPr id="0" name=""/>
        <dsp:cNvSpPr/>
      </dsp:nvSpPr>
      <dsp:spPr>
        <a:xfrm>
          <a:off x="2168112" y="1020405"/>
          <a:ext cx="1040787" cy="832629"/>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More Vehicles</a:t>
          </a:r>
          <a:endParaRPr lang="en-US" sz="1500" kern="1200" dirty="0"/>
        </a:p>
      </dsp:txBody>
      <dsp:txXfrm>
        <a:off x="2192499" y="1044792"/>
        <a:ext cx="992013" cy="783855"/>
      </dsp:txXfrm>
    </dsp:sp>
    <dsp:sp modelId="{35DA5B0E-01BF-694C-93E0-0968138CD761}">
      <dsp:nvSpPr>
        <dsp:cNvPr id="0" name=""/>
        <dsp:cNvSpPr/>
      </dsp:nvSpPr>
      <dsp:spPr>
        <a:xfrm rot="20700000">
          <a:off x="2595456" y="2415193"/>
          <a:ext cx="957431" cy="312236"/>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49956131-36BD-5A42-B93D-0403C575A600}">
      <dsp:nvSpPr>
        <dsp:cNvPr id="0" name=""/>
        <dsp:cNvSpPr/>
      </dsp:nvSpPr>
      <dsp:spPr>
        <a:xfrm>
          <a:off x="3016181" y="2031095"/>
          <a:ext cx="1040787" cy="832629"/>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Higher Income</a:t>
          </a:r>
          <a:endParaRPr lang="en-US" sz="1500" kern="1200" dirty="0"/>
        </a:p>
      </dsp:txBody>
      <dsp:txXfrm>
        <a:off x="3040568" y="2055482"/>
        <a:ext cx="992013" cy="783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1181F-22E9-6945-94DD-BADF6E4DA32A}">
      <dsp:nvSpPr>
        <dsp:cNvPr id="0" name=""/>
        <dsp:cNvSpPr/>
      </dsp:nvSpPr>
      <dsp:spPr>
        <a:xfrm>
          <a:off x="3009559" y="1903"/>
          <a:ext cx="1832572" cy="1191172"/>
        </a:xfrm>
        <a:prstGeom prst="round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Proximity to key markets</a:t>
          </a:r>
          <a:endParaRPr lang="en-US" sz="1700" kern="1200" dirty="0"/>
        </a:p>
      </dsp:txBody>
      <dsp:txXfrm>
        <a:off x="3067707" y="60051"/>
        <a:ext cx="1716276" cy="1074876"/>
      </dsp:txXfrm>
    </dsp:sp>
    <dsp:sp modelId="{46E661D0-253F-1048-AE5A-BE330DBB5E2A}">
      <dsp:nvSpPr>
        <dsp:cNvPr id="0" name=""/>
        <dsp:cNvSpPr/>
      </dsp:nvSpPr>
      <dsp:spPr>
        <a:xfrm>
          <a:off x="1545351" y="597489"/>
          <a:ext cx="4760988" cy="4760988"/>
        </a:xfrm>
        <a:custGeom>
          <a:avLst/>
          <a:gdLst/>
          <a:ahLst/>
          <a:cxnLst/>
          <a:rect l="0" t="0" r="0" b="0"/>
          <a:pathLst>
            <a:path>
              <a:moveTo>
                <a:pt x="3309377" y="188707"/>
              </a:moveTo>
              <a:arcTo wR="2380494" hR="2380494" stAng="17578040" swAng="1962149"/>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4E297B-B8B7-3D49-AF9F-29D14C8A0177}">
      <dsp:nvSpPr>
        <dsp:cNvPr id="0" name=""/>
        <dsp:cNvSpPr/>
      </dsp:nvSpPr>
      <dsp:spPr>
        <a:xfrm>
          <a:off x="5273544" y="1646784"/>
          <a:ext cx="1832572" cy="1191172"/>
        </a:xfrm>
        <a:prstGeom prst="round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Access to </a:t>
          </a:r>
          <a:r>
            <a:rPr lang="en-US" sz="1700" kern="1200" dirty="0" err="1" smtClean="0"/>
            <a:t>multiskilled</a:t>
          </a:r>
          <a:r>
            <a:rPr lang="en-US" sz="1700" kern="1200" dirty="0" smtClean="0"/>
            <a:t> and flexible workforce</a:t>
          </a:r>
          <a:endParaRPr lang="en-US" sz="1700" kern="1200" dirty="0"/>
        </a:p>
      </dsp:txBody>
      <dsp:txXfrm>
        <a:off x="5331692" y="1704932"/>
        <a:ext cx="1716276" cy="1074876"/>
      </dsp:txXfrm>
    </dsp:sp>
    <dsp:sp modelId="{07ED0399-FF90-C94D-AC3C-88BB81B21105}">
      <dsp:nvSpPr>
        <dsp:cNvPr id="0" name=""/>
        <dsp:cNvSpPr/>
      </dsp:nvSpPr>
      <dsp:spPr>
        <a:xfrm>
          <a:off x="1545351" y="597489"/>
          <a:ext cx="4760988" cy="4760988"/>
        </a:xfrm>
        <a:custGeom>
          <a:avLst/>
          <a:gdLst/>
          <a:ahLst/>
          <a:cxnLst/>
          <a:rect l="0" t="0" r="0" b="0"/>
          <a:pathLst>
            <a:path>
              <a:moveTo>
                <a:pt x="4757714" y="2255686"/>
              </a:moveTo>
              <a:arcTo wR="2380494" hR="2380494" stAng="21419679" swAng="219677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1B0056-A933-1C47-99E7-C01A6F14B494}">
      <dsp:nvSpPr>
        <dsp:cNvPr id="0" name=""/>
        <dsp:cNvSpPr/>
      </dsp:nvSpPr>
      <dsp:spPr>
        <a:xfrm>
          <a:off x="4408779" y="4308258"/>
          <a:ext cx="1832572" cy="1191172"/>
        </a:xfrm>
        <a:prstGeom prst="round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Ability to control stock on hand</a:t>
          </a:r>
          <a:endParaRPr lang="en-US" sz="1700" kern="1200" dirty="0"/>
        </a:p>
      </dsp:txBody>
      <dsp:txXfrm>
        <a:off x="4466927" y="4366406"/>
        <a:ext cx="1716276" cy="1074876"/>
      </dsp:txXfrm>
    </dsp:sp>
    <dsp:sp modelId="{E28CD239-0D09-2F4E-865A-326A1FB0EAB0}">
      <dsp:nvSpPr>
        <dsp:cNvPr id="0" name=""/>
        <dsp:cNvSpPr/>
      </dsp:nvSpPr>
      <dsp:spPr>
        <a:xfrm>
          <a:off x="1545351" y="597489"/>
          <a:ext cx="4760988" cy="4760988"/>
        </a:xfrm>
        <a:custGeom>
          <a:avLst/>
          <a:gdLst/>
          <a:ahLst/>
          <a:cxnLst/>
          <a:rect l="0" t="0" r="0" b="0"/>
          <a:pathLst>
            <a:path>
              <a:moveTo>
                <a:pt x="2853965" y="4713427"/>
              </a:moveTo>
              <a:arcTo wR="2380494" hR="2380494" stAng="4711655" swAng="1376690"/>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A4A859-66F4-7D4E-AEE0-A11E2D7963A9}">
      <dsp:nvSpPr>
        <dsp:cNvPr id="0" name=""/>
        <dsp:cNvSpPr/>
      </dsp:nvSpPr>
      <dsp:spPr>
        <a:xfrm>
          <a:off x="1610340" y="4308258"/>
          <a:ext cx="1832572" cy="1191172"/>
        </a:xfrm>
        <a:prstGeom prst="round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Close monitoring of competition</a:t>
          </a:r>
          <a:endParaRPr lang="en-US" sz="1700" kern="1200" dirty="0"/>
        </a:p>
      </dsp:txBody>
      <dsp:txXfrm>
        <a:off x="1668488" y="4366406"/>
        <a:ext cx="1716276" cy="1074876"/>
      </dsp:txXfrm>
    </dsp:sp>
    <dsp:sp modelId="{DBDB79F6-7AAF-9543-A31B-310557EAD91C}">
      <dsp:nvSpPr>
        <dsp:cNvPr id="0" name=""/>
        <dsp:cNvSpPr/>
      </dsp:nvSpPr>
      <dsp:spPr>
        <a:xfrm>
          <a:off x="1545351" y="597489"/>
          <a:ext cx="4760988" cy="4760988"/>
        </a:xfrm>
        <a:custGeom>
          <a:avLst/>
          <a:gdLst/>
          <a:ahLst/>
          <a:cxnLst/>
          <a:rect l="0" t="0" r="0" b="0"/>
          <a:pathLst>
            <a:path>
              <a:moveTo>
                <a:pt x="397903" y="3698100"/>
              </a:moveTo>
              <a:arcTo wR="2380494" hR="2380494" stAng="8783548" swAng="219677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810FA8A-2E09-0C40-A4F2-33A2A24D4055}">
      <dsp:nvSpPr>
        <dsp:cNvPr id="0" name=""/>
        <dsp:cNvSpPr/>
      </dsp:nvSpPr>
      <dsp:spPr>
        <a:xfrm>
          <a:off x="745575" y="1646784"/>
          <a:ext cx="1832572" cy="1191172"/>
        </a:xfrm>
        <a:prstGeom prst="round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Access to the latest available and most efficient technology</a:t>
          </a:r>
          <a:endParaRPr lang="en-US" sz="1700" kern="1200" dirty="0"/>
        </a:p>
      </dsp:txBody>
      <dsp:txXfrm>
        <a:off x="803723" y="1704932"/>
        <a:ext cx="1716276" cy="1074876"/>
      </dsp:txXfrm>
    </dsp:sp>
    <dsp:sp modelId="{CC6931C5-8E39-9A42-9F2A-89E6BA18C76A}">
      <dsp:nvSpPr>
        <dsp:cNvPr id="0" name=""/>
        <dsp:cNvSpPr/>
      </dsp:nvSpPr>
      <dsp:spPr>
        <a:xfrm>
          <a:off x="1545351" y="597489"/>
          <a:ext cx="4760988" cy="4760988"/>
        </a:xfrm>
        <a:custGeom>
          <a:avLst/>
          <a:gdLst/>
          <a:ahLst/>
          <a:cxnLst/>
          <a:rect l="0" t="0" r="0" b="0"/>
          <a:pathLst>
            <a:path>
              <a:moveTo>
                <a:pt x="414678" y="1037987"/>
              </a:moveTo>
              <a:arcTo wR="2380494" hR="2380494" stAng="12859811" swAng="1962149"/>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6F154-CF6B-BC4A-8FE7-34882EFE02E4}">
      <dsp:nvSpPr>
        <dsp:cNvPr id="0" name=""/>
        <dsp:cNvSpPr/>
      </dsp:nvSpPr>
      <dsp:spPr>
        <a:xfrm>
          <a:off x="315735" y="0"/>
          <a:ext cx="3068575" cy="1841145"/>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Consistency</a:t>
          </a:r>
          <a:endParaRPr lang="en-US" sz="3200" kern="1200" dirty="0"/>
        </a:p>
      </dsp:txBody>
      <dsp:txXfrm>
        <a:off x="315735" y="0"/>
        <a:ext cx="3068575" cy="1841145"/>
      </dsp:txXfrm>
    </dsp:sp>
    <dsp:sp modelId="{003BAC6D-8174-9D45-B34E-F7AA5A8804C1}">
      <dsp:nvSpPr>
        <dsp:cNvPr id="0" name=""/>
        <dsp:cNvSpPr/>
      </dsp:nvSpPr>
      <dsp:spPr>
        <a:xfrm>
          <a:off x="3692764" y="0"/>
          <a:ext cx="3068575" cy="1841145"/>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Low operating costs</a:t>
          </a:r>
          <a:endParaRPr lang="en-US" sz="3200" kern="1200" dirty="0"/>
        </a:p>
      </dsp:txBody>
      <dsp:txXfrm>
        <a:off x="3692764" y="0"/>
        <a:ext cx="3068575" cy="1841145"/>
      </dsp:txXfrm>
    </dsp:sp>
    <dsp:sp modelId="{AA83FD44-376B-5349-86E6-5E3C25D00318}">
      <dsp:nvSpPr>
        <dsp:cNvPr id="0" name=""/>
        <dsp:cNvSpPr/>
      </dsp:nvSpPr>
      <dsp:spPr>
        <a:xfrm>
          <a:off x="2004249" y="2149710"/>
          <a:ext cx="3068575" cy="1841145"/>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General discount not as steep as Hi-Lo stores</a:t>
          </a:r>
          <a:endParaRPr lang="en-US" sz="3200" kern="1200" dirty="0"/>
        </a:p>
      </dsp:txBody>
      <dsp:txXfrm>
        <a:off x="2004249" y="2149710"/>
        <a:ext cx="3068575" cy="1841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F0A16-E932-F946-86E2-77B77526B5ED}">
      <dsp:nvSpPr>
        <dsp:cNvPr id="0" name=""/>
        <dsp:cNvSpPr/>
      </dsp:nvSpPr>
      <dsp:spPr>
        <a:xfrm>
          <a:off x="2601" y="752370"/>
          <a:ext cx="2536477" cy="758471"/>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w="12700" cap="flat" cmpd="sng" algn="ctr">
          <a:solidFill>
            <a:schemeClr val="accent1">
              <a:hueOff val="0"/>
              <a:satOff val="0"/>
              <a:lumOff val="0"/>
              <a:alphaOff val="0"/>
            </a:schemeClr>
          </a:solidFill>
          <a:prstDash val="solid"/>
        </a:ln>
        <a:effectLst>
          <a:outerShdw blurRad="38100" dist="25400" dir="6600000" sx="101000" sy="101000" rotWithShape="0">
            <a:srgbClr val="00000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Promote store traffic</a:t>
          </a:r>
          <a:endParaRPr lang="en-US" sz="2100" kern="1200" dirty="0"/>
        </a:p>
      </dsp:txBody>
      <dsp:txXfrm>
        <a:off x="2601" y="752370"/>
        <a:ext cx="2536477" cy="758471"/>
      </dsp:txXfrm>
    </dsp:sp>
    <dsp:sp modelId="{86372DEE-3498-9144-9AB7-814C22AE62FD}">
      <dsp:nvSpPr>
        <dsp:cNvPr id="0" name=""/>
        <dsp:cNvSpPr/>
      </dsp:nvSpPr>
      <dsp:spPr>
        <a:xfrm>
          <a:off x="2601" y="1510842"/>
          <a:ext cx="2536477" cy="17293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Low prices in attractive products will bring customers to the store</a:t>
          </a:r>
          <a:endParaRPr lang="en-US" sz="2100" kern="1200" dirty="0"/>
        </a:p>
      </dsp:txBody>
      <dsp:txXfrm>
        <a:off x="2601" y="1510842"/>
        <a:ext cx="2536477" cy="1729350"/>
      </dsp:txXfrm>
    </dsp:sp>
    <dsp:sp modelId="{CE368D7D-96D6-014E-8B24-AC12A338D828}">
      <dsp:nvSpPr>
        <dsp:cNvPr id="0" name=""/>
        <dsp:cNvSpPr/>
      </dsp:nvSpPr>
      <dsp:spPr>
        <a:xfrm>
          <a:off x="2894186" y="752370"/>
          <a:ext cx="2536477" cy="758471"/>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w="12700" cap="flat" cmpd="sng" algn="ctr">
          <a:solidFill>
            <a:schemeClr val="accent1">
              <a:hueOff val="0"/>
              <a:satOff val="0"/>
              <a:lumOff val="0"/>
              <a:alphaOff val="0"/>
            </a:schemeClr>
          </a:solidFill>
          <a:prstDash val="solid"/>
        </a:ln>
        <a:effectLst>
          <a:outerShdw blurRad="38100" dist="25400" dir="6600000" sx="101000" sy="101000" rotWithShape="0">
            <a:srgbClr val="00000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Persuade low prices with few discounts</a:t>
          </a:r>
          <a:endParaRPr lang="en-US" sz="2100" kern="1200" dirty="0"/>
        </a:p>
      </dsp:txBody>
      <dsp:txXfrm>
        <a:off x="2894186" y="752370"/>
        <a:ext cx="2536477" cy="758471"/>
      </dsp:txXfrm>
    </dsp:sp>
    <dsp:sp modelId="{EFF43E76-DD11-054B-A985-297DACDA26D4}">
      <dsp:nvSpPr>
        <dsp:cNvPr id="0" name=""/>
        <dsp:cNvSpPr/>
      </dsp:nvSpPr>
      <dsp:spPr>
        <a:xfrm>
          <a:off x="2894186" y="1510842"/>
          <a:ext cx="2536477" cy="17293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Number of discounts offered rather than cumulative savings</a:t>
          </a:r>
          <a:endParaRPr lang="en-US" sz="2100" kern="1200" dirty="0"/>
        </a:p>
      </dsp:txBody>
      <dsp:txXfrm>
        <a:off x="2894186" y="1510842"/>
        <a:ext cx="2536477" cy="1729350"/>
      </dsp:txXfrm>
    </dsp:sp>
    <dsp:sp modelId="{EC6406A8-42C2-7F45-B974-481773E95419}">
      <dsp:nvSpPr>
        <dsp:cNvPr id="0" name=""/>
        <dsp:cNvSpPr/>
      </dsp:nvSpPr>
      <dsp:spPr>
        <a:xfrm>
          <a:off x="5785770" y="752370"/>
          <a:ext cx="2536477" cy="758471"/>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w="12700" cap="flat" cmpd="sng" algn="ctr">
          <a:solidFill>
            <a:schemeClr val="accent1">
              <a:hueOff val="0"/>
              <a:satOff val="0"/>
              <a:lumOff val="0"/>
              <a:alphaOff val="0"/>
            </a:schemeClr>
          </a:solidFill>
          <a:prstDash val="solid"/>
        </a:ln>
        <a:effectLst>
          <a:outerShdw blurRad="38100" dist="25400" dir="6600000" sx="101000" sy="101000" rotWithShape="0">
            <a:srgbClr val="00000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Overall Store Profitability</a:t>
          </a:r>
          <a:endParaRPr lang="en-US" sz="2100" kern="1200" dirty="0"/>
        </a:p>
      </dsp:txBody>
      <dsp:txXfrm>
        <a:off x="5785770" y="752370"/>
        <a:ext cx="2536477" cy="758471"/>
      </dsp:txXfrm>
    </dsp:sp>
    <dsp:sp modelId="{6831048B-4639-7247-9985-3E0068EE3CCA}">
      <dsp:nvSpPr>
        <dsp:cNvPr id="0" name=""/>
        <dsp:cNvSpPr/>
      </dsp:nvSpPr>
      <dsp:spPr>
        <a:xfrm>
          <a:off x="5785770" y="1510842"/>
          <a:ext cx="2536477" cy="17293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Loss leaders’ products shelved in inconvenient locations</a:t>
          </a:r>
          <a:endParaRPr lang="en-US" sz="2100" kern="1200" dirty="0"/>
        </a:p>
      </dsp:txBody>
      <dsp:txXfrm>
        <a:off x="5785770" y="1510842"/>
        <a:ext cx="2536477" cy="17293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A295C-268F-FD4B-93A3-393209A0351D}">
      <dsp:nvSpPr>
        <dsp:cNvPr id="0" name=""/>
        <dsp:cNvSpPr/>
      </dsp:nvSpPr>
      <dsp:spPr>
        <a:xfrm>
          <a:off x="3049" y="0"/>
          <a:ext cx="1829622" cy="1572767"/>
        </a:xfrm>
        <a:prstGeom prst="upArrow">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C5116ACF-C942-224B-906D-35E50A3C1E9B}">
      <dsp:nvSpPr>
        <dsp:cNvPr id="0" name=""/>
        <dsp:cNvSpPr/>
      </dsp:nvSpPr>
      <dsp:spPr>
        <a:xfrm>
          <a:off x="1887561" y="0"/>
          <a:ext cx="3104814" cy="1572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0" rIns="320040" bIns="320040" numCol="1" spcCol="1270" anchor="ctr" anchorCtr="0">
          <a:noAutofit/>
        </a:bodyPr>
        <a:lstStyle/>
        <a:p>
          <a:pPr lvl="0" algn="l" defTabSz="2000250" rtl="0">
            <a:lnSpc>
              <a:spcPct val="90000"/>
            </a:lnSpc>
            <a:spcBef>
              <a:spcPct val="0"/>
            </a:spcBef>
            <a:spcAft>
              <a:spcPct val="35000"/>
            </a:spcAft>
          </a:pPr>
          <a:r>
            <a:rPr lang="en-US" sz="4500" kern="1200" dirty="0" smtClean="0"/>
            <a:t>Increased Revenue  </a:t>
          </a:r>
          <a:endParaRPr lang="en-US" sz="4500" kern="1200" dirty="0"/>
        </a:p>
      </dsp:txBody>
      <dsp:txXfrm>
        <a:off x="1887561" y="0"/>
        <a:ext cx="3104814" cy="1572767"/>
      </dsp:txXfrm>
    </dsp:sp>
    <dsp:sp modelId="{83A2F636-D917-9C4C-9086-32CBE94B7473}">
      <dsp:nvSpPr>
        <dsp:cNvPr id="0" name=""/>
        <dsp:cNvSpPr/>
      </dsp:nvSpPr>
      <dsp:spPr>
        <a:xfrm>
          <a:off x="551936" y="1703831"/>
          <a:ext cx="1829622" cy="1572767"/>
        </a:xfrm>
        <a:prstGeom prst="downArrow">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96713A23-5B5B-BA4C-A701-2E01DFCE2AB3}">
      <dsp:nvSpPr>
        <dsp:cNvPr id="0" name=""/>
        <dsp:cNvSpPr/>
      </dsp:nvSpPr>
      <dsp:spPr>
        <a:xfrm>
          <a:off x="2436447" y="1703831"/>
          <a:ext cx="3104814" cy="1572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0" rIns="320040" bIns="320040" numCol="1" spcCol="1270" anchor="ctr" anchorCtr="0">
          <a:noAutofit/>
        </a:bodyPr>
        <a:lstStyle/>
        <a:p>
          <a:pPr lvl="0" algn="l" defTabSz="2000250" rtl="0">
            <a:lnSpc>
              <a:spcPct val="90000"/>
            </a:lnSpc>
            <a:spcBef>
              <a:spcPct val="0"/>
            </a:spcBef>
            <a:spcAft>
              <a:spcPct val="35000"/>
            </a:spcAft>
          </a:pPr>
          <a:r>
            <a:rPr lang="en-US" sz="4500" kern="1200" dirty="0" smtClean="0"/>
            <a:t>Revenue Lost</a:t>
          </a:r>
          <a:endParaRPr lang="en-US" sz="4500" kern="1200" dirty="0"/>
        </a:p>
      </dsp:txBody>
      <dsp:txXfrm>
        <a:off x="2436447" y="1703831"/>
        <a:ext cx="3104814" cy="15727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83EB1-E83E-B842-A2D2-A0D11745FFBF}">
      <dsp:nvSpPr>
        <dsp:cNvPr id="0" name=""/>
        <dsp:cNvSpPr/>
      </dsp:nvSpPr>
      <dsp:spPr>
        <a:xfrm>
          <a:off x="2301" y="877"/>
          <a:ext cx="3329090" cy="706131"/>
        </a:xfrm>
        <a:prstGeom prst="rect">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But how?</a:t>
          </a:r>
          <a:endParaRPr lang="en-US" sz="3200" b="1" kern="1200" dirty="0"/>
        </a:p>
      </dsp:txBody>
      <dsp:txXfrm>
        <a:off x="2301" y="877"/>
        <a:ext cx="3329090" cy="7061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729E7-E685-904C-8220-6C1C818A2096}">
      <dsp:nvSpPr>
        <dsp:cNvPr id="0" name=""/>
        <dsp:cNvSpPr/>
      </dsp:nvSpPr>
      <dsp:spPr>
        <a:xfrm>
          <a:off x="0" y="1284217"/>
          <a:ext cx="7525512" cy="1712290"/>
        </a:xfrm>
        <a:prstGeom prst="notchedRightArrow">
          <a:avLst/>
        </a:prstGeom>
        <a:solidFill>
          <a:schemeClr val="accent1">
            <a:tint val="40000"/>
            <a:hueOff val="0"/>
            <a:satOff val="0"/>
            <a:lumOff val="0"/>
            <a:alphaOff val="0"/>
          </a:schemeClr>
        </a:solidFill>
        <a:ln>
          <a:noFill/>
        </a:ln>
        <a:effectLst>
          <a:outerShdw blurRad="38100" dist="25400" dir="6600000" sx="101000" sy="101000" rotWithShape="0">
            <a:srgbClr val="000000">
              <a:alpha val="75000"/>
            </a:srgbClr>
          </a:outerShdw>
        </a:effectLst>
      </dsp:spPr>
      <dsp:style>
        <a:lnRef idx="0">
          <a:scrgbClr r="0" g="0" b="0"/>
        </a:lnRef>
        <a:fillRef idx="1">
          <a:scrgbClr r="0" g="0" b="0"/>
        </a:fillRef>
        <a:effectRef idx="2">
          <a:scrgbClr r="0" g="0" b="0"/>
        </a:effectRef>
        <a:fontRef idx="minor"/>
      </dsp:style>
    </dsp:sp>
    <dsp:sp modelId="{B32D920D-151B-724F-898B-986366DA1877}">
      <dsp:nvSpPr>
        <dsp:cNvPr id="0" name=""/>
        <dsp:cNvSpPr/>
      </dsp:nvSpPr>
      <dsp:spPr>
        <a:xfrm>
          <a:off x="3217" y="0"/>
          <a:ext cx="2324969" cy="17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lvl="0" algn="ctr" defTabSz="1022350">
            <a:lnSpc>
              <a:spcPct val="90000"/>
            </a:lnSpc>
            <a:spcBef>
              <a:spcPct val="0"/>
            </a:spcBef>
            <a:spcAft>
              <a:spcPct val="35000"/>
            </a:spcAft>
          </a:pPr>
          <a:r>
            <a:rPr lang="en-US" sz="2300" kern="1200" dirty="0" smtClean="0"/>
            <a:t>Consumer pays for sale item</a:t>
          </a:r>
          <a:endParaRPr lang="en-US" sz="2300" kern="1200" dirty="0"/>
        </a:p>
      </dsp:txBody>
      <dsp:txXfrm>
        <a:off x="3217" y="0"/>
        <a:ext cx="2324969" cy="1712290"/>
      </dsp:txXfrm>
    </dsp:sp>
    <dsp:sp modelId="{2460BFD0-595E-334E-8A32-38ED107606F8}">
      <dsp:nvSpPr>
        <dsp:cNvPr id="0" name=""/>
        <dsp:cNvSpPr/>
      </dsp:nvSpPr>
      <dsp:spPr>
        <a:xfrm>
          <a:off x="951666" y="1926326"/>
          <a:ext cx="428072" cy="428072"/>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58242166-04EC-8245-A926-C1678319F256}">
      <dsp:nvSpPr>
        <dsp:cNvPr id="0" name=""/>
        <dsp:cNvSpPr/>
      </dsp:nvSpPr>
      <dsp:spPr>
        <a:xfrm>
          <a:off x="2373825" y="2568435"/>
          <a:ext cx="2768919" cy="17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lvl="0" algn="ctr" defTabSz="1022350">
            <a:lnSpc>
              <a:spcPct val="90000"/>
            </a:lnSpc>
            <a:spcBef>
              <a:spcPct val="0"/>
            </a:spcBef>
            <a:spcAft>
              <a:spcPct val="35000"/>
            </a:spcAft>
          </a:pPr>
          <a:r>
            <a:rPr lang="en-US" sz="2300" kern="1200" dirty="0" smtClean="0"/>
            <a:t>While purchasing other item at regular price</a:t>
          </a:r>
          <a:endParaRPr lang="en-US" sz="2300" kern="1200" dirty="0"/>
        </a:p>
      </dsp:txBody>
      <dsp:txXfrm>
        <a:off x="2373825" y="2568435"/>
        <a:ext cx="2768919" cy="1712290"/>
      </dsp:txXfrm>
    </dsp:sp>
    <dsp:sp modelId="{B2900FDD-1884-EB44-9057-AAEA1721586C}">
      <dsp:nvSpPr>
        <dsp:cNvPr id="0" name=""/>
        <dsp:cNvSpPr/>
      </dsp:nvSpPr>
      <dsp:spPr>
        <a:xfrm>
          <a:off x="3544248" y="1926326"/>
          <a:ext cx="428072" cy="428072"/>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CB258DA8-E8E1-C94C-BFCE-33A71072D084}">
      <dsp:nvSpPr>
        <dsp:cNvPr id="0" name=""/>
        <dsp:cNvSpPr/>
      </dsp:nvSpPr>
      <dsp:spPr>
        <a:xfrm>
          <a:off x="5188382" y="0"/>
          <a:ext cx="1581360" cy="17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lvl="0" algn="ctr" defTabSz="977900">
            <a:lnSpc>
              <a:spcPct val="90000"/>
            </a:lnSpc>
            <a:spcBef>
              <a:spcPct val="0"/>
            </a:spcBef>
            <a:spcAft>
              <a:spcPct val="35000"/>
            </a:spcAft>
          </a:pPr>
          <a:r>
            <a:rPr lang="en-US" sz="2200" kern="1200" dirty="0" smtClean="0"/>
            <a:t>Revenues increase</a:t>
          </a:r>
          <a:endParaRPr lang="en-US" sz="2200" kern="1200" dirty="0"/>
        </a:p>
      </dsp:txBody>
      <dsp:txXfrm>
        <a:off x="5188382" y="0"/>
        <a:ext cx="1581360" cy="1712290"/>
      </dsp:txXfrm>
    </dsp:sp>
    <dsp:sp modelId="{BD7EA2A4-81AF-7940-8F34-A4FE7815BE4E}">
      <dsp:nvSpPr>
        <dsp:cNvPr id="0" name=""/>
        <dsp:cNvSpPr/>
      </dsp:nvSpPr>
      <dsp:spPr>
        <a:xfrm>
          <a:off x="5765026" y="1926326"/>
          <a:ext cx="428072" cy="428072"/>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D28B9-2191-EA40-A386-CC94A0384A1A}">
      <dsp:nvSpPr>
        <dsp:cNvPr id="0" name=""/>
        <dsp:cNvSpPr/>
      </dsp:nvSpPr>
      <dsp:spPr>
        <a:xfrm>
          <a:off x="0" y="125781"/>
          <a:ext cx="1358800" cy="1358800"/>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EDLP</a:t>
          </a:r>
          <a:endParaRPr lang="en-US" sz="2600" kern="1200" dirty="0"/>
        </a:p>
      </dsp:txBody>
      <dsp:txXfrm>
        <a:off x="198992" y="324773"/>
        <a:ext cx="960816" cy="960816"/>
      </dsp:txXfrm>
    </dsp:sp>
    <dsp:sp modelId="{8F9EDD09-43BF-034B-B6F6-09011981D265}">
      <dsp:nvSpPr>
        <dsp:cNvPr id="0" name=""/>
        <dsp:cNvSpPr/>
      </dsp:nvSpPr>
      <dsp:spPr>
        <a:xfrm>
          <a:off x="1470160" y="411129"/>
          <a:ext cx="788104" cy="788104"/>
        </a:xfrm>
        <a:prstGeom prst="mathPlus">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574623" y="712500"/>
        <a:ext cx="579178" cy="185362"/>
      </dsp:txXfrm>
    </dsp:sp>
    <dsp:sp modelId="{5DC066B0-0608-CD46-97FE-8F6F7EE768A4}">
      <dsp:nvSpPr>
        <dsp:cNvPr id="0" name=""/>
        <dsp:cNvSpPr/>
      </dsp:nvSpPr>
      <dsp:spPr>
        <a:xfrm>
          <a:off x="2368599" y="125781"/>
          <a:ext cx="1358800" cy="1358800"/>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Hi-Lo</a:t>
          </a:r>
          <a:endParaRPr lang="en-US" sz="2600" kern="1200" dirty="0"/>
        </a:p>
      </dsp:txBody>
      <dsp:txXfrm>
        <a:off x="2567591" y="324773"/>
        <a:ext cx="960816" cy="960816"/>
      </dsp:txXfrm>
    </dsp:sp>
    <dsp:sp modelId="{92620ABC-C79D-C54A-B0B5-99698FBA9368}">
      <dsp:nvSpPr>
        <dsp:cNvPr id="0" name=""/>
        <dsp:cNvSpPr/>
      </dsp:nvSpPr>
      <dsp:spPr>
        <a:xfrm>
          <a:off x="3837735" y="411129"/>
          <a:ext cx="788104" cy="788104"/>
        </a:xfrm>
        <a:prstGeom prst="mathEqual">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3942198" y="573478"/>
        <a:ext cx="579178" cy="463406"/>
      </dsp:txXfrm>
    </dsp:sp>
    <dsp:sp modelId="{D2B94845-F17F-3B4C-8F1C-396C37A3B9C9}">
      <dsp:nvSpPr>
        <dsp:cNvPr id="0" name=""/>
        <dsp:cNvSpPr/>
      </dsp:nvSpPr>
      <dsp:spPr>
        <a:xfrm>
          <a:off x="4736174" y="125781"/>
          <a:ext cx="1358800" cy="1358800"/>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Hybrid</a:t>
          </a:r>
          <a:endParaRPr lang="en-US" sz="2600" kern="1200" dirty="0"/>
        </a:p>
      </dsp:txBody>
      <dsp:txXfrm>
        <a:off x="4935166" y="324773"/>
        <a:ext cx="960816" cy="9608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859CB-C852-8143-A2A6-EF4267C828B8}">
      <dsp:nvSpPr>
        <dsp:cNvPr id="0" name=""/>
        <dsp:cNvSpPr/>
      </dsp:nvSpPr>
      <dsp:spPr>
        <a:xfrm>
          <a:off x="1481621" y="2341764"/>
          <a:ext cx="1095993" cy="1095993"/>
        </a:xfrm>
        <a:prstGeom prst="ellipse">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EDLP</a:t>
          </a:r>
          <a:endParaRPr lang="en-US" sz="2800" kern="1200" dirty="0"/>
        </a:p>
      </dsp:txBody>
      <dsp:txXfrm>
        <a:off x="1642125" y="2502268"/>
        <a:ext cx="774985" cy="774985"/>
      </dsp:txXfrm>
    </dsp:sp>
    <dsp:sp modelId="{0B025DAC-F85A-0B4F-BBD2-99F180B4BE41}">
      <dsp:nvSpPr>
        <dsp:cNvPr id="0" name=""/>
        <dsp:cNvSpPr/>
      </dsp:nvSpPr>
      <dsp:spPr>
        <a:xfrm rot="11700000">
          <a:off x="504960" y="2453373"/>
          <a:ext cx="957805" cy="312358"/>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329E187F-C0BE-BB4D-AA17-EE2D895287BE}">
      <dsp:nvSpPr>
        <dsp:cNvPr id="0" name=""/>
        <dsp:cNvSpPr/>
      </dsp:nvSpPr>
      <dsp:spPr>
        <a:xfrm>
          <a:off x="681" y="2069125"/>
          <a:ext cx="1041194" cy="832955"/>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Larger Households</a:t>
          </a:r>
          <a:endParaRPr lang="en-US" sz="1500" kern="1200" dirty="0"/>
        </a:p>
      </dsp:txBody>
      <dsp:txXfrm>
        <a:off x="25077" y="2093521"/>
        <a:ext cx="992402" cy="784163"/>
      </dsp:txXfrm>
    </dsp:sp>
    <dsp:sp modelId="{7958FBEB-735F-264A-8A0B-DB3CF5A5F4AC}">
      <dsp:nvSpPr>
        <dsp:cNvPr id="0" name=""/>
        <dsp:cNvSpPr/>
      </dsp:nvSpPr>
      <dsp:spPr>
        <a:xfrm rot="14700000">
          <a:off x="1093170" y="1752373"/>
          <a:ext cx="957805" cy="312358"/>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6BE9AAC7-CACA-D44D-814B-3FE4715F2D90}">
      <dsp:nvSpPr>
        <dsp:cNvPr id="0" name=""/>
        <dsp:cNvSpPr/>
      </dsp:nvSpPr>
      <dsp:spPr>
        <a:xfrm>
          <a:off x="849082" y="1058041"/>
          <a:ext cx="1041194" cy="832955"/>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More Racial Diversity </a:t>
          </a:r>
          <a:endParaRPr lang="en-US" sz="1500" kern="1200" dirty="0"/>
        </a:p>
      </dsp:txBody>
      <dsp:txXfrm>
        <a:off x="873478" y="1082437"/>
        <a:ext cx="992402" cy="784163"/>
      </dsp:txXfrm>
    </dsp:sp>
    <dsp:sp modelId="{D6C91501-5A72-8D49-9DC2-308689276993}">
      <dsp:nvSpPr>
        <dsp:cNvPr id="0" name=""/>
        <dsp:cNvSpPr/>
      </dsp:nvSpPr>
      <dsp:spPr>
        <a:xfrm rot="17700000">
          <a:off x="2008261" y="1752373"/>
          <a:ext cx="957805" cy="312358"/>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E1A6CD9A-D848-9846-88BB-0464CDAAD696}">
      <dsp:nvSpPr>
        <dsp:cNvPr id="0" name=""/>
        <dsp:cNvSpPr/>
      </dsp:nvSpPr>
      <dsp:spPr>
        <a:xfrm>
          <a:off x="2168960" y="1058041"/>
          <a:ext cx="1041194" cy="832955"/>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Fewer Vehicles</a:t>
          </a:r>
          <a:endParaRPr lang="en-US" sz="1500" kern="1200" dirty="0"/>
        </a:p>
      </dsp:txBody>
      <dsp:txXfrm>
        <a:off x="2193356" y="1082437"/>
        <a:ext cx="992402" cy="784163"/>
      </dsp:txXfrm>
    </dsp:sp>
    <dsp:sp modelId="{4C68389B-E841-5047-8BB2-9F608FB8A513}">
      <dsp:nvSpPr>
        <dsp:cNvPr id="0" name=""/>
        <dsp:cNvSpPr/>
      </dsp:nvSpPr>
      <dsp:spPr>
        <a:xfrm rot="20700000">
          <a:off x="2596470" y="2453373"/>
          <a:ext cx="957805" cy="312358"/>
        </a:xfrm>
        <a:prstGeom prst="leftArrow">
          <a:avLst>
            <a:gd name="adj1" fmla="val 60000"/>
            <a:gd name="adj2" fmla="val 50000"/>
          </a:avLst>
        </a:prstGeom>
        <a:gradFill rotWithShape="0">
          <a:gsLst>
            <a:gs pos="0">
              <a:schemeClr val="accent1">
                <a:tint val="60000"/>
                <a:hueOff val="0"/>
                <a:satOff val="0"/>
                <a:lumOff val="0"/>
                <a:alphaOff val="0"/>
                <a:tint val="95000"/>
                <a:shade val="70000"/>
                <a:satMod val="150000"/>
              </a:schemeClr>
            </a:gs>
            <a:gs pos="100000">
              <a:schemeClr val="accent1">
                <a:tint val="60000"/>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3AE5B37E-C6FD-B54E-88B2-8E3CC8B48656}">
      <dsp:nvSpPr>
        <dsp:cNvPr id="0" name=""/>
        <dsp:cNvSpPr/>
      </dsp:nvSpPr>
      <dsp:spPr>
        <a:xfrm>
          <a:off x="3017360" y="2069125"/>
          <a:ext cx="1041194" cy="832955"/>
        </a:xfrm>
        <a:prstGeom prst="roundRect">
          <a:avLst>
            <a:gd name="adj" fmla="val 10000"/>
          </a:avLst>
        </a:prstGeom>
        <a:gradFill rotWithShape="0">
          <a:gsLst>
            <a:gs pos="0">
              <a:schemeClr val="accent1">
                <a:hueOff val="0"/>
                <a:satOff val="0"/>
                <a:lumOff val="0"/>
                <a:alphaOff val="0"/>
                <a:tint val="95000"/>
                <a:shade val="70000"/>
                <a:satMod val="150000"/>
              </a:schemeClr>
            </a:gs>
            <a:gs pos="100000">
              <a:schemeClr val="accent1">
                <a:hueOff val="0"/>
                <a:satOff val="0"/>
                <a:lumOff val="0"/>
                <a:alphaOff val="0"/>
                <a:tint val="100000"/>
                <a:shade val="100000"/>
                <a:satMod val="150000"/>
              </a:schemeClr>
            </a:gs>
          </a:gsLst>
          <a:lin ang="16200000" scaled="0"/>
        </a:gra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kern="1200" dirty="0" smtClean="0"/>
            <a:t>Lower Income</a:t>
          </a:r>
          <a:endParaRPr lang="en-US" sz="1500" kern="1200" dirty="0"/>
        </a:p>
      </dsp:txBody>
      <dsp:txXfrm>
        <a:off x="3041756" y="2093521"/>
        <a:ext cx="992402" cy="784163"/>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1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642CF8-AF13-2E4D-B6B1-924E414EFEEF}" type="datetimeFigureOut">
              <a:rPr lang="en-US" smtClean="0"/>
              <a:pPr/>
              <a:t>4/23/12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D7C5A2-32B2-0D45-B1A6-8EAA8104E819}" type="slidenum">
              <a:rPr lang="en-US" smtClean="0"/>
              <a:pPr/>
              <a:t>‹#›</a:t>
            </a:fld>
            <a:endParaRPr lang="en-US"/>
          </a:p>
        </p:txBody>
      </p:sp>
    </p:spTree>
    <p:extLst>
      <p:ext uri="{BB962C8B-B14F-4D97-AF65-F5344CB8AC3E}">
        <p14:creationId xmlns:p14="http://schemas.microsoft.com/office/powerpoint/2010/main" val="9909500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www.ers.usda.gov/Publications/ERR129/ERR129.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supermarket and grocery stores industry makes up the largest food retail channel in the US. And these establishments are primarily engaged in retailing general lines of food products such as fresh and prepared meats, poultry and seafood, frozen foods, fresh fruits and vegetables and various dairy products.</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5</a:t>
            </a:fld>
            <a:endParaRPr lang="en-US"/>
          </a:p>
        </p:txBody>
      </p:sp>
    </p:spTree>
    <p:extLst>
      <p:ext uri="{BB962C8B-B14F-4D97-AF65-F5344CB8AC3E}">
        <p14:creationId xmlns:p14="http://schemas.microsoft.com/office/powerpoint/2010/main" val="267303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than the top three just mentioned, other prominent</a:t>
            </a:r>
            <a:r>
              <a:rPr lang="en-US" baseline="0" dirty="0" smtClean="0"/>
              <a:t> ones include –</a:t>
            </a:r>
          </a:p>
          <a:p>
            <a:endParaRPr lang="en-US" baseline="0" dirty="0" smtClean="0"/>
          </a:p>
          <a:p>
            <a:r>
              <a:rPr lang="en-US" baseline="0" dirty="0" smtClean="0"/>
              <a:t>Other than these, however, </a:t>
            </a:r>
            <a:r>
              <a:rPr lang="en-US" baseline="0" dirty="0" err="1" smtClean="0"/>
              <a:t>Walmart</a:t>
            </a:r>
            <a:r>
              <a:rPr lang="en-US" baseline="0" dirty="0" smtClean="0"/>
              <a:t> should also be taken into account although it is categorized in a different category. </a:t>
            </a:r>
            <a:r>
              <a:rPr lang="en-US" baseline="0" dirty="0" err="1" smtClean="0"/>
              <a:t>Walmart</a:t>
            </a:r>
            <a:r>
              <a:rPr lang="en-US" baseline="0" dirty="0" smtClean="0"/>
              <a:t> is the largest external competitor due to its supercenters that possess wide assortment of general merchandise and groceries with low prices and in wide locations. Moreover, </a:t>
            </a:r>
            <a:r>
              <a:rPr lang="en-US" baseline="0" dirty="0" err="1" smtClean="0"/>
              <a:t>Walmart</a:t>
            </a:r>
            <a:r>
              <a:rPr lang="en-US" baseline="0" dirty="0" smtClean="0"/>
              <a:t> is recently focusing more on groceries as 54% of its revenue were from groceries and earned up to $135 billion.</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14</a:t>
            </a:fld>
            <a:endParaRPr lang="en-US"/>
          </a:p>
        </p:txBody>
      </p:sp>
    </p:spTree>
    <p:extLst>
      <p:ext uri="{BB962C8B-B14F-4D97-AF65-F5344CB8AC3E}">
        <p14:creationId xmlns:p14="http://schemas.microsoft.com/office/powerpoint/2010/main" val="141814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 whole, Price, location and convenience are the key factors on which industry players compete. The level of internal rivalry is fierce, especially because the product market is so crowded. The market is saturated due to its homogeneous nature, which creates an environment in which any player can enter the industry.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Moreover, as operators fiercely compete for prices,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consumers are more price conscious than ever before. As a result, supermarkets rely on a large volume of sales with small per-item markups.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little price differentiation between operators, grocery stores must find other ways to attract customers, for example, with the range and quality of products offered. Store layout and location of individual stores also affects where consumers shop, as supermarkets located in populated areas, such as shopping malls, are likely to attract more traffic.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again, </a:t>
            </a:r>
            <a:r>
              <a:rPr lang="en-US" sz="1200" kern="1200" dirty="0" smtClean="0">
                <a:solidFill>
                  <a:schemeClr val="tx1"/>
                </a:solidFill>
                <a:effectLst/>
                <a:latin typeface="+mn-lt"/>
                <a:ea typeface="+mn-ea"/>
                <a:cs typeface="+mn-cs"/>
              </a:rPr>
              <a:t>The Supermarkets and Grocery Stores industry faces a high amount of external competition, particularly from large retailers</a:t>
            </a:r>
            <a:r>
              <a:rPr lang="en-US" sz="1200" kern="1200" baseline="0" dirty="0" smtClean="0">
                <a:solidFill>
                  <a:schemeClr val="tx1"/>
                </a:solidFill>
                <a:effectLst/>
                <a:latin typeface="+mn-lt"/>
                <a:ea typeface="+mn-ea"/>
                <a:cs typeface="+mn-cs"/>
              </a:rPr>
              <a:t> like</a:t>
            </a:r>
            <a:r>
              <a:rPr lang="en-US" sz="1200" kern="1200" dirty="0" smtClean="0">
                <a:solidFill>
                  <a:schemeClr val="tx1"/>
                </a:solidFill>
                <a:effectLst/>
                <a:latin typeface="+mn-lt"/>
                <a:ea typeface="+mn-ea"/>
                <a:cs typeface="+mn-cs"/>
              </a:rPr>
              <a:t> massive warehouse stores and supercenters</a:t>
            </a:r>
            <a:r>
              <a:rPr lang="en-US" altLang="ko-KR" sz="1200" kern="1200" dirty="0" smtClean="0">
                <a:solidFill>
                  <a:schemeClr val="tx1"/>
                </a:solidFill>
                <a:effectLst/>
                <a:latin typeface="+mn-lt"/>
                <a:ea typeface="+mn-ea"/>
                <a:cs typeface="+mn-cs"/>
              </a:rPr>
              <a:t>.</a:t>
            </a:r>
            <a:endParaRPr lang="en-US" i="1" dirty="0">
              <a:solidFill>
                <a:schemeClr val="bg1">
                  <a:lumMod val="50000"/>
                </a:schemeClr>
              </a:solidFill>
            </a:endParaRPr>
          </a:p>
        </p:txBody>
      </p:sp>
      <p:sp>
        <p:nvSpPr>
          <p:cNvPr id="4" name="Slide Number Placeholder 3"/>
          <p:cNvSpPr>
            <a:spLocks noGrp="1"/>
          </p:cNvSpPr>
          <p:nvPr>
            <p:ph type="sldNum" sz="quarter" idx="10"/>
          </p:nvPr>
        </p:nvSpPr>
        <p:spPr/>
        <p:txBody>
          <a:bodyPr/>
          <a:lstStyle/>
          <a:p>
            <a:fld id="{68D7C5A2-32B2-0D45-B1A6-8EAA8104E819}" type="slidenum">
              <a:rPr lang="en-US" smtClean="0"/>
              <a:pPr/>
              <a:t>15</a:t>
            </a:fld>
            <a:endParaRPr lang="en-US"/>
          </a:p>
        </p:txBody>
      </p:sp>
    </p:spTree>
    <p:extLst>
      <p:ext uri="{BB962C8B-B14F-4D97-AF65-F5344CB8AC3E}">
        <p14:creationId xmlns:p14="http://schemas.microsoft.com/office/powerpoint/2010/main" val="307411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Amidst</a:t>
            </a:r>
            <a:r>
              <a:rPr lang="en-US" baseline="0" dirty="0" smtClean="0"/>
              <a:t> this high competition in the industry, the barriers to entry in this industry are not high—</a:t>
            </a:r>
            <a:r>
              <a:rPr lang="en-US" baseline="0" dirty="0" err="1" smtClean="0"/>
              <a:t>abt</a:t>
            </a:r>
            <a:r>
              <a:rPr lang="en-US" baseline="0" dirty="0" smtClean="0"/>
              <a:t> the medium range—but is increasing.</a:t>
            </a:r>
          </a:p>
          <a:p>
            <a:endParaRPr lang="en-US" baseline="0" dirty="0" smtClean="0"/>
          </a:p>
          <a:p>
            <a:r>
              <a:rPr lang="en-US" baseline="0" dirty="0" smtClean="0"/>
              <a:t>The competition is high</a:t>
            </a:r>
          </a:p>
          <a:p>
            <a:endParaRPr lang="en-US" baseline="0" dirty="0" smtClean="0"/>
          </a:p>
          <a:p>
            <a:r>
              <a:rPr lang="en-US" baseline="0" dirty="0" smtClean="0"/>
              <a:t>Capital Intensity is medium</a:t>
            </a:r>
          </a:p>
          <a:p>
            <a:r>
              <a:rPr lang="en-US" baseline="0" dirty="0" smtClean="0"/>
              <a:t>Life Cycle Stage is mature</a:t>
            </a:r>
          </a:p>
          <a:p>
            <a:r>
              <a:rPr lang="en-US" baseline="0" dirty="0" smtClean="0"/>
              <a:t>Technology change is medium</a:t>
            </a:r>
          </a:p>
          <a:p>
            <a:endParaRPr lang="en-US" baseline="0" dirty="0" smtClean="0"/>
          </a:p>
          <a:p>
            <a:r>
              <a:rPr lang="en-US" baseline="0" dirty="0" smtClean="0"/>
              <a:t>Concentration is low</a:t>
            </a:r>
          </a:p>
          <a:p>
            <a:r>
              <a:rPr lang="en-US" baseline="0" dirty="0" smtClean="0"/>
              <a:t>And regulation and policy of the industry is low</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16</a:t>
            </a:fld>
            <a:endParaRPr lang="en-US"/>
          </a:p>
        </p:txBody>
      </p:sp>
    </p:spTree>
    <p:extLst>
      <p:ext uri="{BB962C8B-B14F-4D97-AF65-F5344CB8AC3E}">
        <p14:creationId xmlns:p14="http://schemas.microsoft.com/office/powerpoint/2010/main" val="93737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Then,</a:t>
            </a:r>
            <a:r>
              <a:rPr lang="en-US" sz="1200" b="0" kern="1200" baseline="0" dirty="0" smtClean="0">
                <a:solidFill>
                  <a:schemeClr val="tx1"/>
                </a:solidFill>
                <a:effectLst/>
                <a:latin typeface="+mn-lt"/>
                <a:ea typeface="+mn-ea"/>
                <a:cs typeface="+mn-cs"/>
              </a:rPr>
              <a:t> in order to succeed in this competitive market, what are some key success factors?</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Proximity to key markets:</a:t>
            </a:r>
            <a:r>
              <a:rPr lang="en-US" sz="1200" kern="1200" dirty="0" smtClean="0">
                <a:solidFill>
                  <a:schemeClr val="tx1"/>
                </a:solidFill>
                <a:effectLst/>
                <a:latin typeface="+mn-lt"/>
                <a:ea typeface="+mn-ea"/>
                <a:cs typeface="+mn-cs"/>
              </a:rPr>
              <a:t> This factor enables operators to maximize their exposure by being located in populated areas like shopping malls. Clear signage, access and ample parking also attract shoppers.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Access to </a:t>
            </a:r>
            <a:r>
              <a:rPr lang="en-US" sz="1200" b="1" kern="1200" dirty="0" err="1" smtClean="0">
                <a:solidFill>
                  <a:schemeClr val="tx1"/>
                </a:solidFill>
                <a:effectLst/>
                <a:latin typeface="+mn-lt"/>
                <a:ea typeface="+mn-ea"/>
                <a:cs typeface="+mn-cs"/>
              </a:rPr>
              <a:t>multiskilled</a:t>
            </a:r>
            <a:r>
              <a:rPr lang="en-US" sz="1200" b="1" kern="1200" dirty="0" smtClean="0">
                <a:solidFill>
                  <a:schemeClr val="tx1"/>
                </a:solidFill>
                <a:effectLst/>
                <a:latin typeface="+mn-lt"/>
                <a:ea typeface="+mn-ea"/>
                <a:cs typeface="+mn-cs"/>
              </a:rPr>
              <a:t> and flexible workforce:</a:t>
            </a:r>
            <a:r>
              <a:rPr lang="en-US" sz="1200" kern="1200" dirty="0" smtClean="0">
                <a:solidFill>
                  <a:schemeClr val="tx1"/>
                </a:solidFill>
                <a:effectLst/>
                <a:latin typeface="+mn-lt"/>
                <a:ea typeface="+mn-ea"/>
                <a:cs typeface="+mn-cs"/>
              </a:rPr>
              <a:t> Similar to other retail industries, supermarkets have a highly casual workforce, which allows stores to rotate staff as required, particularly during extended trading hours.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3 </a:t>
            </a:r>
            <a:r>
              <a:rPr lang="en-US" sz="1200" b="1" kern="1200" dirty="0" smtClean="0">
                <a:solidFill>
                  <a:schemeClr val="tx1"/>
                </a:solidFill>
                <a:effectLst/>
                <a:latin typeface="+mn-lt"/>
                <a:ea typeface="+mn-ea"/>
                <a:cs typeface="+mn-cs"/>
              </a:rPr>
              <a:t>Ability to control stock on hand:</a:t>
            </a:r>
            <a:r>
              <a:rPr lang="en-US" sz="1200" kern="1200" dirty="0" smtClean="0">
                <a:solidFill>
                  <a:schemeClr val="tx1"/>
                </a:solidFill>
                <a:effectLst/>
                <a:latin typeface="+mn-lt"/>
                <a:ea typeface="+mn-ea"/>
                <a:cs typeface="+mn-cs"/>
              </a:rPr>
              <a:t> Controlling stock on hand ensures that groceries are always available for purchase.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4 </a:t>
            </a:r>
            <a:r>
              <a:rPr lang="en-US" sz="1200" b="1" kern="1200" dirty="0" smtClean="0">
                <a:solidFill>
                  <a:schemeClr val="tx1"/>
                </a:solidFill>
                <a:effectLst/>
                <a:latin typeface="+mn-lt"/>
                <a:ea typeface="+mn-ea"/>
                <a:cs typeface="+mn-cs"/>
              </a:rPr>
              <a:t>Close monitoring of competition:</a:t>
            </a:r>
            <a:r>
              <a:rPr lang="en-US" sz="1200" kern="1200" dirty="0" smtClean="0">
                <a:solidFill>
                  <a:schemeClr val="tx1"/>
                </a:solidFill>
                <a:effectLst/>
                <a:latin typeface="+mn-lt"/>
                <a:ea typeface="+mn-ea"/>
                <a:cs typeface="+mn-cs"/>
              </a:rPr>
              <a:t> Given the mature stage of the industry and the little product differentiation, supermarkets compete on price. Earnings are generated on a large volume of goods that carry a small markup.</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5 </a:t>
            </a:r>
            <a:r>
              <a:rPr lang="en-US" sz="1200" b="1" kern="1200" dirty="0" smtClean="0">
                <a:solidFill>
                  <a:schemeClr val="tx1"/>
                </a:solidFill>
                <a:effectLst/>
                <a:latin typeface="+mn-lt"/>
                <a:ea typeface="+mn-ea"/>
                <a:cs typeface="+mn-cs"/>
              </a:rPr>
              <a:t>Access to the latest available and most efficient technology and techniques:</a:t>
            </a:r>
            <a:r>
              <a:rPr lang="en-US" sz="1200" kern="1200" dirty="0" smtClean="0">
                <a:solidFill>
                  <a:schemeClr val="tx1"/>
                </a:solidFill>
                <a:effectLst/>
                <a:latin typeface="+mn-lt"/>
                <a:ea typeface="+mn-ea"/>
                <a:cs typeface="+mn-cs"/>
              </a:rPr>
              <a:t> as An important consideration for stores to operate productively and efficiently is having the latest in security as well as point of sale processing.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17</a:t>
            </a:fld>
            <a:endParaRPr lang="en-US"/>
          </a:p>
        </p:txBody>
      </p:sp>
    </p:spTree>
    <p:extLst>
      <p:ext uri="{BB962C8B-B14F-4D97-AF65-F5344CB8AC3E}">
        <p14:creationId xmlns:p14="http://schemas.microsoft.com/office/powerpoint/2010/main" val="2979788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Retail Margins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Much of the recent PL increase in market share and sales can be explained</a:t>
            </a:r>
          </a:p>
          <a:p>
            <a:r>
              <a:rPr lang="en-US" sz="1200" kern="1200" baseline="0" dirty="0" smtClean="0">
                <a:solidFill>
                  <a:schemeClr val="tx1"/>
                </a:solidFill>
                <a:latin typeface="+mn-lt"/>
                <a:ea typeface="+mn-ea"/>
                <a:cs typeface="+mn-cs"/>
              </a:rPr>
              <a:t>by the 2007-08 food price spike and 2007-09 recession. </a:t>
            </a:r>
            <a:r>
              <a:rPr lang="en-US" sz="1200" kern="1200" baseline="0" dirty="0" err="1" smtClean="0">
                <a:solidFill>
                  <a:schemeClr val="tx1"/>
                </a:solidFill>
                <a:latin typeface="+mn-lt"/>
                <a:ea typeface="+mn-ea"/>
                <a:cs typeface="+mn-cs"/>
              </a:rPr>
              <a:t>Lamey</a:t>
            </a:r>
            <a:r>
              <a:rPr lang="en-US" sz="1200" kern="1200" baseline="0" dirty="0" smtClean="0">
                <a:solidFill>
                  <a:schemeClr val="tx1"/>
                </a:solidFill>
                <a:latin typeface="+mn-lt"/>
                <a:ea typeface="+mn-ea"/>
                <a:cs typeface="+mn-cs"/>
              </a:rPr>
              <a:t> et al.</a:t>
            </a:r>
          </a:p>
          <a:p>
            <a:r>
              <a:rPr lang="en-US" sz="1200" kern="1200" baseline="0" dirty="0" smtClean="0">
                <a:solidFill>
                  <a:schemeClr val="tx1"/>
                </a:solidFill>
                <a:latin typeface="+mn-lt"/>
                <a:ea typeface="+mn-ea"/>
                <a:cs typeface="+mn-cs"/>
              </a:rPr>
              <a:t>(2007) showed that PL demand increases and NB demand decreases during</a:t>
            </a:r>
          </a:p>
          <a:p>
            <a:r>
              <a:rPr lang="en-US" sz="1200" kern="1200" baseline="0" dirty="0" smtClean="0">
                <a:solidFill>
                  <a:schemeClr val="tx1"/>
                </a:solidFill>
                <a:latin typeface="+mn-lt"/>
                <a:ea typeface="+mn-ea"/>
                <a:cs typeface="+mn-cs"/>
              </a:rPr>
              <a:t>economic downturns, owing mostly to lower PL prices for comparable products.</a:t>
            </a:r>
          </a:p>
          <a:p>
            <a:r>
              <a:rPr lang="en-US" sz="1200" kern="1200" baseline="0" dirty="0" smtClean="0">
                <a:solidFill>
                  <a:schemeClr val="tx1"/>
                </a:solidFill>
                <a:latin typeface="+mn-lt"/>
                <a:ea typeface="+mn-ea"/>
                <a:cs typeface="+mn-cs"/>
              </a:rPr>
              <a:t>Confirming this pattern for the recent recession, </a:t>
            </a:r>
            <a:r>
              <a:rPr lang="en-US" sz="1200" kern="1200" baseline="0" dirty="0" err="1" smtClean="0">
                <a:solidFill>
                  <a:schemeClr val="tx1"/>
                </a:solidFill>
                <a:latin typeface="+mn-lt"/>
                <a:ea typeface="+mn-ea"/>
                <a:cs typeface="+mn-cs"/>
              </a:rPr>
              <a:t>Straczynski</a:t>
            </a:r>
            <a:r>
              <a:rPr lang="en-US" sz="1200" kern="1200" baseline="0" dirty="0" smtClean="0">
                <a:solidFill>
                  <a:schemeClr val="tx1"/>
                </a:solidFill>
                <a:latin typeface="+mn-lt"/>
                <a:ea typeface="+mn-ea"/>
                <a:cs typeface="+mn-cs"/>
              </a:rPr>
              <a:t> (2009)</a:t>
            </a:r>
          </a:p>
          <a:p>
            <a:r>
              <a:rPr lang="en-US" sz="1200" kern="1200" baseline="0" dirty="0" smtClean="0">
                <a:solidFill>
                  <a:schemeClr val="tx1"/>
                </a:solidFill>
                <a:latin typeface="+mn-lt"/>
                <a:ea typeface="+mn-ea"/>
                <a:cs typeface="+mn-cs"/>
              </a:rPr>
              <a:t>found that PL dollar sales increased by 7.4 percent from July 2008 through</a:t>
            </a:r>
          </a:p>
          <a:p>
            <a:r>
              <a:rPr lang="en-US" sz="1200" kern="1200" baseline="0" dirty="0" smtClean="0">
                <a:solidFill>
                  <a:schemeClr val="tx1"/>
                </a:solidFill>
                <a:latin typeface="+mn-lt"/>
                <a:ea typeface="+mn-ea"/>
                <a:cs typeface="+mn-cs"/>
              </a:rPr>
              <a:t>July 2009. This increase significantly outpaced the average PL growth of the</a:t>
            </a:r>
          </a:p>
          <a:p>
            <a:r>
              <a:rPr lang="en-US" sz="1200" kern="1200" baseline="0" dirty="0" smtClean="0">
                <a:solidFill>
                  <a:schemeClr val="tx1"/>
                </a:solidFill>
                <a:latin typeface="+mn-lt"/>
                <a:ea typeface="+mn-ea"/>
                <a:cs typeface="+mn-cs"/>
              </a:rPr>
              <a:t>previous 5 years. (</a:t>
            </a:r>
            <a:r>
              <a:rPr lang="en-US" dirty="0" smtClean="0">
                <a:hlinkClick r:id="rId3"/>
              </a:rPr>
              <a:t>http://www.ers.usda.gov/Publications/ERR129/ERR129.pdf</a:t>
            </a:r>
            <a:r>
              <a:rPr lang="en-US" dirty="0" smtClean="0"/>
              <a:t>)</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35</a:t>
            </a:fld>
            <a:endParaRPr lang="en-US"/>
          </a:p>
        </p:txBody>
      </p:sp>
    </p:spTree>
    <p:extLst>
      <p:ext uri="{BB962C8B-B14F-4D97-AF65-F5344CB8AC3E}">
        <p14:creationId xmlns:p14="http://schemas.microsoft.com/office/powerpoint/2010/main" val="2930046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On average priced 23% lower than NB</a:t>
            </a:r>
          </a:p>
          <a:p>
            <a:endParaRPr lang="en-US" dirty="0"/>
          </a:p>
        </p:txBody>
      </p:sp>
      <p:sp>
        <p:nvSpPr>
          <p:cNvPr id="4" name="Slide Number Placeholder 3"/>
          <p:cNvSpPr>
            <a:spLocks noGrp="1"/>
          </p:cNvSpPr>
          <p:nvPr>
            <p:ph type="sldNum" sz="quarter" idx="10"/>
          </p:nvPr>
        </p:nvSpPr>
        <p:spPr/>
        <p:txBody>
          <a:bodyPr/>
          <a:lstStyle/>
          <a:p>
            <a:fld id="{00E9A942-4A36-47E1-9D33-100CED8F4BE4}" type="slidenum">
              <a:rPr lang="en-US" smtClean="0"/>
              <a:pPr/>
              <a:t>36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2-Tier Store Brand Strategy</a:t>
            </a:r>
          </a:p>
          <a:p>
            <a:pPr lvl="1"/>
            <a:r>
              <a:rPr lang="en-US" sz="2400" smtClean="0"/>
              <a:t>Safeway’s “Select” vs. Wal-Mart’s “Sam’s American Choice”</a:t>
            </a:r>
          </a:p>
          <a:p>
            <a:pPr lvl="1"/>
            <a:r>
              <a:rPr lang="en-US" sz="2400" smtClean="0"/>
              <a:t>WHY? Risk-aversion</a:t>
            </a:r>
            <a:endParaRPr lang="en-US" sz="2400" dirty="0" smtClean="0"/>
          </a:p>
        </p:txBody>
      </p:sp>
      <p:sp>
        <p:nvSpPr>
          <p:cNvPr id="4" name="Slide Number Placeholder 3"/>
          <p:cNvSpPr>
            <a:spLocks noGrp="1"/>
          </p:cNvSpPr>
          <p:nvPr>
            <p:ph type="sldNum" sz="quarter" idx="10"/>
          </p:nvPr>
        </p:nvSpPr>
        <p:spPr/>
        <p:txBody>
          <a:bodyPr/>
          <a:lstStyle/>
          <a:p>
            <a:fld id="{68D7C5A2-32B2-0D45-B1A6-8EAA8104E819}" type="slidenum">
              <a:rPr lang="en-US" smtClean="0"/>
              <a:pPr/>
              <a:t>37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E9A942-4A36-47E1-9D33-100CED8F4BE4}" type="slidenum">
              <a:rPr lang="en-US" smtClean="0"/>
              <a:pPr/>
              <a:t>38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secondary pricing strategy that is implemented in grocery stores is coupons.  Coupons are mostly producer distributed rebates that save on specific items depending on the number purchased.  Stores will also put out their own coupons at times</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42</a:t>
            </a:fld>
            <a:endParaRPr lang="en-US"/>
          </a:p>
        </p:txBody>
      </p:sp>
    </p:spTree>
    <p:extLst>
      <p:ext uri="{BB962C8B-B14F-4D97-AF65-F5344CB8AC3E}">
        <p14:creationId xmlns:p14="http://schemas.microsoft.com/office/powerpoint/2010/main" val="1353879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Last year 29 percent of companies decided to focus on using coupons more for promotion.  The biggest reason for coupons is to encourage product trial, as you can that more than half of the time, it is the reason.  In fact it can sometimes be rare that you find coupons for a product that already has a strong loyalty to it.  Among the other reasons for couponing are attempts to have retailers put more of a product in stores and to increase brand awareness.  The total value of coupons put out each year is astonishing, last year more than 470 billion dollars of coupons were distributed.  And only 4.6 billion was redeemed by customers.  As you can see it takes a lot of coupons to be put out there for the coupons to be actually used by consumers.  Many shoppers don’t see the value in just one coupon, however if they use a few at a time, the worth seems much greater.  Finally on average a grocery coupon has a value of $1.17.</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43</a:t>
            </a:fld>
            <a:endParaRPr lang="en-US"/>
          </a:p>
        </p:txBody>
      </p:sp>
    </p:spTree>
    <p:extLst>
      <p:ext uri="{BB962C8B-B14F-4D97-AF65-F5344CB8AC3E}">
        <p14:creationId xmlns:p14="http://schemas.microsoft.com/office/powerpoint/2010/main" val="247278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who are the buyers of these products? According to </a:t>
            </a:r>
            <a:r>
              <a:rPr lang="en-US" sz="1200" kern="1200" dirty="0" err="1" smtClean="0">
                <a:solidFill>
                  <a:schemeClr val="tx1"/>
                </a:solidFill>
                <a:effectLst/>
                <a:latin typeface="+mn-lt"/>
                <a:ea typeface="+mn-ea"/>
                <a:cs typeface="+mn-cs"/>
              </a:rPr>
              <a:t>IbisWorld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in terms of gender, typical grocery store customer tends to be the female head of a household.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Moreover, household with children tends to spend more than childless households.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6</a:t>
            </a:fld>
            <a:endParaRPr lang="en-US"/>
          </a:p>
        </p:txBody>
      </p:sp>
    </p:spTree>
    <p:extLst>
      <p:ext uri="{BB962C8B-B14F-4D97-AF65-F5344CB8AC3E}">
        <p14:creationId xmlns:p14="http://schemas.microsoft.com/office/powerpoint/2010/main" val="3992365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of the time people who coupon get their coupons from a free standing insert inside their Sunday newspaper. It is still by far the most popular way of distributing coupons even with the recent trends in technology away from newspapers.  In fact more than 98 percent of coupons are distributed by means of paper coupons.</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44</a:t>
            </a:fld>
            <a:endParaRPr lang="en-US"/>
          </a:p>
        </p:txBody>
      </p:sp>
    </p:spTree>
    <p:extLst>
      <p:ext uri="{BB962C8B-B14F-4D97-AF65-F5344CB8AC3E}">
        <p14:creationId xmlns:p14="http://schemas.microsoft.com/office/powerpoint/2010/main" val="2900795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Digital Coupons are on the rise however.  With the emergence of smartphones and tablets, many stores are seeing the value in sending out mobile and email coupons.  They are by far the highest redeemed rate of coupon distribution at 18%.  The redemption rate of FSI coupons is less than 1 percent.  There is a lot of room for expansion here because since they are so highly redeemed, if they distribute more, there is a likely chance they will by effective.</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45</a:t>
            </a:fld>
            <a:endParaRPr lang="en-US"/>
          </a:p>
        </p:txBody>
      </p:sp>
    </p:spTree>
    <p:extLst>
      <p:ext uri="{BB962C8B-B14F-4D97-AF65-F5344CB8AC3E}">
        <p14:creationId xmlns:p14="http://schemas.microsoft.com/office/powerpoint/2010/main" val="3186223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Loyalty Programs are put out by stores in order to increase the incentive for shoppers to spend more time at their store.  Grocery stores provide all sorts of pricing and customer service incentives for the subscribers. They do provide savings, but perhaps not as much as many may originally perceive.  They are mostly effective for the high volume shoppers because they are the ones that will take advantage of the most deals throughout the store.  Often times the most sought after goods won’t be what is on sale for members. Most people who sign up for memberships have shopped there for a while before signing up and finally realizing the savings.  Loyalty programs also help the store by being able to track all sorts of data and purchase habits of certain types of consumers.</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46</a:t>
            </a:fld>
            <a:endParaRPr lang="en-US"/>
          </a:p>
        </p:txBody>
      </p:sp>
    </p:spTree>
    <p:extLst>
      <p:ext uri="{BB962C8B-B14F-4D97-AF65-F5344CB8AC3E}">
        <p14:creationId xmlns:p14="http://schemas.microsoft.com/office/powerpoint/2010/main" val="229470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study showed that members of loyalty programs fall into one of six different categories.  The first three are types that use it the most often, they also tend to be the smallest of the groups. The first group is the ones who shop 100 percent of the time at that store and they shop there often, taking up just over 1% of members. Second are people who frequent the stores but also tend to shop other stores as well.  Then there are people that catch onto the membership program later than most because they either live far away or they just did not know about it.  Among those that don’t use the card benefits as much are shoppers who used the card a lot at first and then fizzled off, people who just don’t shop enough at the store and people that wanted to like the benefits at first but once using it they did not.  These 3 groups make up 87% of card members.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8D7C5A2-32B2-0D45-B1A6-8EAA8104E819}" type="slidenum">
              <a:rPr lang="en-US" smtClean="0"/>
              <a:pPr/>
              <a:t>47</a:t>
            </a:fld>
            <a:endParaRPr lang="en-US"/>
          </a:p>
        </p:txBody>
      </p:sp>
    </p:spTree>
    <p:extLst>
      <p:ext uri="{BB962C8B-B14F-4D97-AF65-F5344CB8AC3E}">
        <p14:creationId xmlns:p14="http://schemas.microsoft.com/office/powerpoint/2010/main" val="3603275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Just a brief overview of the 2 member programs in the Ithaca region, the </a:t>
            </a:r>
            <a:r>
              <a:rPr lang="en-US" sz="1200" kern="1200" dirty="0" err="1" smtClean="0">
                <a:solidFill>
                  <a:schemeClr val="tx1"/>
                </a:solidFill>
                <a:effectLst/>
                <a:latin typeface="+mn-lt"/>
                <a:ea typeface="+mn-ea"/>
                <a:cs typeface="+mn-cs"/>
              </a:rPr>
              <a:t>Wegmans</a:t>
            </a:r>
            <a:r>
              <a:rPr lang="en-US" sz="1200" kern="1200" dirty="0" smtClean="0">
                <a:solidFill>
                  <a:schemeClr val="tx1"/>
                </a:solidFill>
                <a:effectLst/>
                <a:latin typeface="+mn-lt"/>
                <a:ea typeface="+mn-ea"/>
                <a:cs typeface="+mn-cs"/>
              </a:rPr>
              <a:t> Shopper’s Club Card and the Tops </a:t>
            </a:r>
            <a:r>
              <a:rPr lang="en-US" sz="1200" kern="1200" dirty="0" err="1" smtClean="0">
                <a:solidFill>
                  <a:schemeClr val="tx1"/>
                </a:solidFill>
                <a:effectLst/>
                <a:latin typeface="+mn-lt"/>
                <a:ea typeface="+mn-ea"/>
                <a:cs typeface="+mn-cs"/>
              </a:rPr>
              <a:t>BonusPlus</a:t>
            </a:r>
            <a:r>
              <a:rPr lang="en-US" sz="1200" kern="1200" dirty="0" smtClean="0">
                <a:solidFill>
                  <a:schemeClr val="tx1"/>
                </a:solidFill>
                <a:effectLst/>
                <a:latin typeface="+mn-lt"/>
                <a:ea typeface="+mn-ea"/>
                <a:cs typeface="+mn-cs"/>
              </a:rPr>
              <a:t> Program.  They are actually somewhat different. </a:t>
            </a:r>
            <a:r>
              <a:rPr lang="en-US" sz="1200" kern="1200" dirty="0" err="1" smtClean="0">
                <a:solidFill>
                  <a:schemeClr val="tx1"/>
                </a:solidFill>
                <a:effectLst/>
                <a:latin typeface="+mn-lt"/>
                <a:ea typeface="+mn-ea"/>
                <a:cs typeface="+mn-cs"/>
              </a:rPr>
              <a:t>Wegmans</a:t>
            </a:r>
            <a:r>
              <a:rPr lang="en-US" sz="1200" kern="1200" dirty="0" smtClean="0">
                <a:solidFill>
                  <a:schemeClr val="tx1"/>
                </a:solidFill>
                <a:effectLst/>
                <a:latin typeface="+mn-lt"/>
                <a:ea typeface="+mn-ea"/>
                <a:cs typeface="+mn-cs"/>
              </a:rPr>
              <a:t> program is customer based with savings as an additional incentive and Tops is mostly a savings oriented program.</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48</a:t>
            </a:fld>
            <a:endParaRPr lang="en-US"/>
          </a:p>
        </p:txBody>
      </p:sp>
    </p:spTree>
    <p:extLst>
      <p:ext uri="{BB962C8B-B14F-4D97-AF65-F5344CB8AC3E}">
        <p14:creationId xmlns:p14="http://schemas.microsoft.com/office/powerpoint/2010/main" val="3662313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the graph for all the product we looked at arranged from lowest priced goods to the higher priced ones.  We made sure all prices were based on unit weight or volume.  As you can see there is high variety among the higher priced goods and the lower priced goods tend to be similarly priced, so we graphed just the lower priced goods to show more obviously the price trends there.</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52</a:t>
            </a:fld>
            <a:endParaRPr lang="en-US"/>
          </a:p>
        </p:txBody>
      </p:sp>
    </p:spTree>
    <p:extLst>
      <p:ext uri="{BB962C8B-B14F-4D97-AF65-F5344CB8AC3E}">
        <p14:creationId xmlns:p14="http://schemas.microsoft.com/office/powerpoint/2010/main" val="1732851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you can see some trends forming as far as how goods are priced at each store.  Also you can see groups forming, </a:t>
            </a:r>
            <a:r>
              <a:rPr lang="en-US" sz="1200" kern="1200" dirty="0" err="1" smtClean="0">
                <a:solidFill>
                  <a:schemeClr val="tx1"/>
                </a:solidFill>
                <a:effectLst/>
                <a:latin typeface="+mn-lt"/>
                <a:ea typeface="+mn-ea"/>
                <a:cs typeface="+mn-cs"/>
              </a:rPr>
              <a:t>GreenStar</a:t>
            </a:r>
            <a:r>
              <a:rPr lang="en-US" sz="1200" kern="1200" dirty="0" smtClean="0">
                <a:solidFill>
                  <a:schemeClr val="tx1"/>
                </a:solidFill>
                <a:effectLst/>
                <a:latin typeface="+mn-lt"/>
                <a:ea typeface="+mn-ea"/>
                <a:cs typeface="+mn-cs"/>
              </a:rPr>
              <a:t> and Wilson Farms pricing themselves exceptionally high overall, then </a:t>
            </a:r>
            <a:r>
              <a:rPr lang="en-US" sz="1200" kern="1200" dirty="0" err="1" smtClean="0">
                <a:solidFill>
                  <a:schemeClr val="tx1"/>
                </a:solidFill>
                <a:effectLst/>
                <a:latin typeface="+mn-lt"/>
                <a:ea typeface="+mn-ea"/>
                <a:cs typeface="+mn-cs"/>
              </a:rPr>
              <a:t>Wegmans</a:t>
            </a:r>
            <a:r>
              <a:rPr lang="en-US" sz="1200" kern="1200" dirty="0" smtClean="0">
                <a:solidFill>
                  <a:schemeClr val="tx1"/>
                </a:solidFill>
                <a:effectLst/>
                <a:latin typeface="+mn-lt"/>
                <a:ea typeface="+mn-ea"/>
                <a:cs typeface="+mn-cs"/>
              </a:rPr>
              <a:t> and Tops sell at more reasonable levels, below that are </a:t>
            </a:r>
            <a:r>
              <a:rPr lang="en-US" sz="1200" kern="1200" dirty="0" err="1" smtClean="0">
                <a:solidFill>
                  <a:schemeClr val="tx1"/>
                </a:solidFill>
                <a:effectLst/>
                <a:latin typeface="+mn-lt"/>
                <a:ea typeface="+mn-ea"/>
                <a:cs typeface="+mn-cs"/>
              </a:rPr>
              <a:t>Walmart</a:t>
            </a:r>
            <a:r>
              <a:rPr lang="en-US" sz="1200" kern="1200" dirty="0" smtClean="0">
                <a:solidFill>
                  <a:schemeClr val="tx1"/>
                </a:solidFill>
                <a:effectLst/>
                <a:latin typeface="+mn-lt"/>
                <a:ea typeface="+mn-ea"/>
                <a:cs typeface="+mn-cs"/>
              </a:rPr>
              <a:t> and Target and then there is </a:t>
            </a:r>
            <a:r>
              <a:rPr lang="en-US" sz="1200" kern="1200" dirty="0" err="1" smtClean="0">
                <a:solidFill>
                  <a:schemeClr val="tx1"/>
                </a:solidFill>
                <a:effectLst/>
                <a:latin typeface="+mn-lt"/>
                <a:ea typeface="+mn-ea"/>
                <a:cs typeface="+mn-cs"/>
              </a:rPr>
              <a:t>Aldi</a:t>
            </a:r>
            <a:r>
              <a:rPr lang="en-US" sz="1200" kern="1200" dirty="0" smtClean="0">
                <a:solidFill>
                  <a:schemeClr val="tx1"/>
                </a:solidFill>
                <a:effectLst/>
                <a:latin typeface="+mn-lt"/>
                <a:ea typeface="+mn-ea"/>
                <a:cs typeface="+mn-cs"/>
              </a:rPr>
              <a:t> in a price level of its own.  We will go on to discuss each of these groups.</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53</a:t>
            </a:fld>
            <a:endParaRPr lang="en-US"/>
          </a:p>
        </p:txBody>
      </p:sp>
    </p:spTree>
    <p:extLst>
      <p:ext uri="{BB962C8B-B14F-4D97-AF65-F5344CB8AC3E}">
        <p14:creationId xmlns:p14="http://schemas.microsoft.com/office/powerpoint/2010/main" val="3477967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most companies have Internet sites that communicate basic store</a:t>
            </a:r>
            <a:r>
              <a:rPr lang="en-US" baseline="0" dirty="0" smtClean="0"/>
              <a:t> operating information, Internet sales are still a tiny part of the grocery market.</a:t>
            </a:r>
          </a:p>
          <a:p>
            <a:r>
              <a:rPr lang="en-US" baseline="0" dirty="0" smtClean="0"/>
              <a:t>A growing number of supermarkets are experimenting with apps and high-tech bar codes known as quick response codes to win more business from smartphone-carrying shoppers.</a:t>
            </a:r>
          </a:p>
          <a:p>
            <a:r>
              <a:rPr lang="en-US" dirty="0" smtClean="0"/>
              <a:t>Investing in smartphone technology</a:t>
            </a:r>
            <a:r>
              <a:rPr lang="en-US" baseline="0" dirty="0" smtClean="0"/>
              <a:t> allows supermarkets to reach out to shoppers in a new way without investing a large amount of money.</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59</a:t>
            </a:fld>
            <a:endParaRPr lang="en-US"/>
          </a:p>
        </p:txBody>
      </p:sp>
    </p:spTree>
    <p:extLst>
      <p:ext uri="{BB962C8B-B14F-4D97-AF65-F5344CB8AC3E}">
        <p14:creationId xmlns:p14="http://schemas.microsoft.com/office/powerpoint/2010/main" val="21103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terms of income,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Americans earning over $40,000 are estimated to represent for almost half of supermarket sales. Those who earn over $70,000 a year are expected to account for nearly 20% of supermarket food consumption; and those who earn the income of less than $5,000 account for only 7.5% of total supermarket sales.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8D7C5A2-32B2-0D45-B1A6-8EAA8104E819}" type="slidenum">
              <a:rPr lang="en-US" smtClean="0"/>
              <a:pPr/>
              <a:t>7</a:t>
            </a:fld>
            <a:endParaRPr lang="en-US"/>
          </a:p>
        </p:txBody>
      </p:sp>
    </p:spTree>
    <p:extLst>
      <p:ext uri="{BB962C8B-B14F-4D97-AF65-F5344CB8AC3E}">
        <p14:creationId xmlns:p14="http://schemas.microsoft.com/office/powerpoint/2010/main" val="709585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how are the costs of supermarket and grocery like?</a:t>
            </a:r>
            <a:endParaRPr lang="en-US" dirty="0" smtClean="0"/>
          </a:p>
          <a:p>
            <a:endParaRPr lang="en-US" dirty="0" smtClean="0"/>
          </a:p>
          <a:p>
            <a:r>
              <a:rPr lang="en-US" dirty="0" smtClean="0"/>
              <a:t>Typical of retail industries, the cost of goods sold is the</a:t>
            </a:r>
            <a:r>
              <a:rPr lang="en-US" baseline="0" dirty="0" smtClean="0"/>
              <a:t> Supermarket and Grocery Stores industry’s largest expense category, with purchases accounting for 72% of industry revenue. This cost category consists of goods purchased from vendors (e.g. wholesalers and processors) for resale to consumers. It is essential for these companies to have sufficient stock at hand to meet consumer demand, thus all purchases.</a:t>
            </a:r>
          </a:p>
          <a:p>
            <a:endParaRPr lang="en-US" baseline="0" dirty="0" smtClean="0"/>
          </a:p>
          <a:p>
            <a:r>
              <a:rPr lang="en-US" baseline="0" dirty="0" smtClean="0"/>
              <a:t>The second largest cost in the industry is employee compensation, which stands slightly below 10% of a company’s sales.</a:t>
            </a:r>
          </a:p>
          <a:p>
            <a:r>
              <a:rPr lang="en-US" baseline="0" dirty="0" smtClean="0"/>
              <a:t>Other expenses include advertising, research and development, and various administrative costs.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8</a:t>
            </a:fld>
            <a:endParaRPr lang="en-US"/>
          </a:p>
        </p:txBody>
      </p:sp>
    </p:spTree>
    <p:extLst>
      <p:ext uri="{BB962C8B-B14F-4D97-AF65-F5344CB8AC3E}">
        <p14:creationId xmlns:p14="http://schemas.microsoft.com/office/powerpoint/2010/main" val="352656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How are the products distributed to the supermarket stores?</a:t>
            </a:r>
          </a:p>
          <a:p>
            <a:pPr lvl="0" fontAlgn="base"/>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Because grocery retailing is generally a high volume/low margin business, effective supply chain management is key to keeping costs low. And</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hile large companies buy directly from manufacturers, small chains and independent retailers rely on wholesalers. But depending on product mix, companies may buy from many distributors,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 food brokers,</a:t>
            </a:r>
            <a:r>
              <a:rPr lang="en-US" sz="1200" kern="1200" baseline="0" dirty="0" smtClean="0">
                <a:solidFill>
                  <a:schemeClr val="tx1"/>
                </a:solidFill>
                <a:effectLst/>
                <a:latin typeface="+mn-lt"/>
                <a:ea typeface="+mn-ea"/>
                <a:cs typeface="+mn-cs"/>
              </a:rPr>
              <a:t> get v</a:t>
            </a:r>
            <a:r>
              <a:rPr lang="en-US" sz="1200" kern="1200" dirty="0" smtClean="0">
                <a:solidFill>
                  <a:schemeClr val="tx1"/>
                </a:solidFill>
                <a:effectLst/>
                <a:latin typeface="+mn-lt"/>
                <a:ea typeface="+mn-ea"/>
                <a:cs typeface="+mn-cs"/>
              </a:rPr>
              <a:t>olume discounts or trade funds, which allow grocery stores to discount or promote certain products without sacrificing margins.</a:t>
            </a:r>
          </a:p>
          <a:p>
            <a:pPr lvl="0" fontAlgn="base"/>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(Food brokers are independent sales agents who own their own businesses. They negotiate sales for producers and manufacturers of food and food products.)</a:t>
            </a:r>
          </a:p>
          <a:p>
            <a:pPr lvl="0" fontAlgn="base"/>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Most chains have distribution centers that receive and redistribute merchandise among individual stores. Companies may own or lease truck fleets to transport goods. But to reduce transportation and distribution costs, large chains may arrange for direct shipment from manufacturers to stores for certain large orders. </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9</a:t>
            </a:fld>
            <a:endParaRPr lang="en-US"/>
          </a:p>
        </p:txBody>
      </p:sp>
    </p:spTree>
    <p:extLst>
      <p:ext uri="{BB962C8B-B14F-4D97-AF65-F5344CB8AC3E}">
        <p14:creationId xmlns:p14="http://schemas.microsoft.com/office/powerpoint/2010/main" val="90096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look at the competition in the industry.</a:t>
            </a:r>
          </a:p>
          <a:p>
            <a:r>
              <a:rPr lang="en-US" baseline="0" dirty="0" smtClean="0"/>
              <a:t>We looked at the competition in terms of nationwide and the top three players in the industry are Kroger, Safeway, and Supervalu. </a:t>
            </a:r>
          </a:p>
          <a:p>
            <a:endParaRPr lang="en-US" baseline="0" dirty="0" smtClean="0"/>
          </a:p>
          <a:p>
            <a:r>
              <a:rPr lang="en-US" baseline="0" dirty="0" smtClean="0"/>
              <a:t>The market share for Kroger was 16.6%, Safeway 8.7%, Supervalu 5.8% and other companies accounted for 68.9%. With this data, the HHI was calculated to be only 384.89 and the four-firm ration was 35.8. Thus, we can see that this industry is very competitive and is very scattered. In fact, there exists about 65,000 supermarkets that raises annual revenue of $470 billion.</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10</a:t>
            </a:fld>
            <a:endParaRPr lang="en-US"/>
          </a:p>
        </p:txBody>
      </p:sp>
    </p:spTree>
    <p:extLst>
      <p:ext uri="{BB962C8B-B14F-4D97-AF65-F5344CB8AC3E}">
        <p14:creationId xmlns:p14="http://schemas.microsoft.com/office/powerpoint/2010/main" val="3256484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look at the top three companies in detail…</a:t>
            </a:r>
          </a:p>
          <a:p>
            <a:endParaRPr lang="en-US" baseline="0" dirty="0" smtClean="0"/>
          </a:p>
          <a:p>
            <a:r>
              <a:rPr lang="en-US" sz="1200" kern="1200" dirty="0" smtClean="0">
                <a:solidFill>
                  <a:schemeClr val="tx1"/>
                </a:solidFill>
                <a:effectLst/>
                <a:latin typeface="+mn-lt"/>
                <a:ea typeface="+mn-ea"/>
                <a:cs typeface="+mn-cs"/>
              </a:rPr>
              <a:t>Kroger</a:t>
            </a:r>
            <a:r>
              <a:rPr lang="en-US" sz="1200" kern="1200" baseline="0" dirty="0" smtClean="0">
                <a:solidFill>
                  <a:schemeClr val="tx1"/>
                </a:solidFill>
                <a:effectLst/>
                <a:latin typeface="+mn-lt"/>
                <a:ea typeface="+mn-ea"/>
                <a:cs typeface="+mn-cs"/>
              </a:rPr>
              <a:t> was first </a:t>
            </a:r>
            <a:r>
              <a:rPr lang="en-US" sz="1200" kern="1200" dirty="0" smtClean="0">
                <a:solidFill>
                  <a:schemeClr val="tx1"/>
                </a:solidFill>
                <a:effectLst/>
                <a:latin typeface="+mn-lt"/>
                <a:ea typeface="+mn-ea"/>
                <a:cs typeface="+mn-cs"/>
              </a:rPr>
              <a:t>established in 1883, and has evolved into a $70 billion company. It operates over 2,400 grocery stores, of which approximately 68% are supermarkets, trading under 16 banner names across 32 states. </a:t>
            </a:r>
            <a:r>
              <a:rPr lang="en-US" altLang="ko-KR"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company has used private labels as a way to differentiate its products and compete in this crowded market. It supports its private labels by also operating 40 food-processing plants. There are around 14,000 private label items on the company's supermarket shelves, sold in three tiers: Private Selection is the premium quality private label offering food and beverages that cater to specific gourmet tastes; the Banner brand focuses on satisfying customers and make up the majority of private label sales; and Kroger Value emphasize price.</a:t>
            </a:r>
          </a:p>
          <a:p>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11</a:t>
            </a:fld>
            <a:endParaRPr lang="en-US"/>
          </a:p>
        </p:txBody>
      </p:sp>
    </p:spTree>
    <p:extLst>
      <p:ext uri="{BB962C8B-B14F-4D97-AF65-F5344CB8AC3E}">
        <p14:creationId xmlns:p14="http://schemas.microsoft.com/office/powerpoint/2010/main" val="364120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Established in 1914, Safeway operates more than 1,700 stores across the West, Midwest and mid-Atlantic regions of the United State.</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nd generates more than $40 billion annually in grocery sales. In addition to its self-titled supermarkets, the company operates a number of independent grocery stores. Safeway operates approximately 32 manufacturing plants across the US and Canada.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2003, Safeway has been converting its supermarkets into its new store lifestyle format. The newer, bigger outlets feature a wider variety of perishable food, organic products and high-end groceries, designed to compete with groceries and high-end specialist stores.</a:t>
            </a:r>
            <a:endParaRPr lang="en-US" dirty="0"/>
          </a:p>
        </p:txBody>
      </p:sp>
      <p:sp>
        <p:nvSpPr>
          <p:cNvPr id="4" name="Slide Number Placeholder 3"/>
          <p:cNvSpPr>
            <a:spLocks noGrp="1"/>
          </p:cNvSpPr>
          <p:nvPr>
            <p:ph type="sldNum" sz="quarter" idx="10"/>
          </p:nvPr>
        </p:nvSpPr>
        <p:spPr/>
        <p:txBody>
          <a:bodyPr/>
          <a:lstStyle/>
          <a:p>
            <a:fld id="{68D7C5A2-32B2-0D45-B1A6-8EAA8104E819}" type="slidenum">
              <a:rPr lang="en-US" smtClean="0"/>
              <a:pPr/>
              <a:t>12</a:t>
            </a:fld>
            <a:endParaRPr lang="en-US"/>
          </a:p>
        </p:txBody>
      </p:sp>
    </p:spTree>
    <p:extLst>
      <p:ext uri="{BB962C8B-B14F-4D97-AF65-F5344CB8AC3E}">
        <p14:creationId xmlns:p14="http://schemas.microsoft.com/office/powerpoint/2010/main" val="3311837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Supervalu commenced operations in 1926 as </a:t>
            </a:r>
            <a:r>
              <a:rPr lang="en-US" sz="1200" b="1" kern="1200" dirty="0" smtClean="0">
                <a:solidFill>
                  <a:schemeClr val="tx1"/>
                </a:solidFill>
                <a:effectLst/>
                <a:latin typeface="+mn-lt"/>
                <a:ea typeface="+mn-ea"/>
                <a:cs typeface="+mn-cs"/>
              </a:rPr>
              <a:t>a grocery distributor to the Midwest</a:t>
            </a:r>
            <a:r>
              <a:rPr lang="en-US" sz="1200" kern="1200" dirty="0" smtClean="0">
                <a:solidFill>
                  <a:schemeClr val="tx1"/>
                </a:solidFill>
                <a:effectLst/>
                <a:latin typeface="+mn-lt"/>
                <a:ea typeface="+mn-ea"/>
                <a:cs typeface="+mn-cs"/>
              </a:rPr>
              <a:t>. Today, the company operates over 2,400 stores. Company operations are segmented into two categories: retail food and food distribution. The retail food segment operates three retail formats: Extreme Value stores, Regional Price Superstores and Regional Supermarkets.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early 2009, Supervalu closed nearly 50 locations, as part of an effort to scale back spending.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8D7C5A2-32B2-0D45-B1A6-8EAA8104E819}" type="slidenum">
              <a:rPr lang="en-US" smtClean="0"/>
              <a:pPr/>
              <a:t>13</a:t>
            </a:fld>
            <a:endParaRPr lang="en-US"/>
          </a:p>
        </p:txBody>
      </p:sp>
    </p:spTree>
    <p:extLst>
      <p:ext uri="{BB962C8B-B14F-4D97-AF65-F5344CB8AC3E}">
        <p14:creationId xmlns:p14="http://schemas.microsoft.com/office/powerpoint/2010/main" val="364120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altLang="ko-KR" smtClean="0"/>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altLang="ko-KR"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4/23/12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ltLang="ko-KR"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4/23/12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altLang="ko-KR"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4/23/12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pPr/>
              <a:t>4/23/12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altLang="ko-KR"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altLang="ko-KR"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ltLang="ko-KR"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4/23/12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smtClean="0"/>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ltLang="ko-KR"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altLang="ko-KR"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ltLang="ko-KR"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ltLang="ko-KR"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ltLang="ko-KR" smtClean="0"/>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altLang="ko-KR"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altLang="ko-KR" smtClean="0"/>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altLang="ko-KR" smtClean="0"/>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pPr/>
              <a:t>4/23/12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altLang="ko-KR"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ltLang="ko-KR"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pPr/>
              <a:t>4/23/12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altLang="ko-KR"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pPr/>
              <a:t>4/23/12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ltLang="ko-KR" smtClean="0"/>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pPr/>
              <a:t>4/23/12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pPr/>
              <a:t>4/23/12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D889E0-CAB2-4699-909D-B9A88D47ACBE}" type="slidenum">
              <a:rPr lang="en-US" smtClean="0"/>
              <a:pPr/>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pPr/>
              <a:t>4/23/12</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pPr/>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altLang="ko-KR"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 Id="rId11"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diagramData" Target="../diagrams/data10.xml"/><Relationship Id="rId8" Type="http://schemas.openxmlformats.org/officeDocument/2006/relationships/diagramLayout" Target="../diagrams/layout10.xml"/><Relationship Id="rId9" Type="http://schemas.openxmlformats.org/officeDocument/2006/relationships/diagramQuickStyle" Target="../diagrams/quickStyle10.xml"/><Relationship Id="rId10" Type="http://schemas.openxmlformats.org/officeDocument/2006/relationships/diagramColors" Target="../diagrams/colors10.xml"/><Relationship Id="rId11" Type="http://schemas.microsoft.com/office/2007/relationships/diagramDrawing" Target="../diagrams/drawing10.xml"/><Relationship Id="rId1" Type="http://schemas.openxmlformats.org/officeDocument/2006/relationships/slideLayout" Target="../slideLayouts/slideLayout8.xml"/><Relationship Id="rId2"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ers.usda.gov/Publications/ERR129/ERR129.pdf"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3" Type="http://schemas.openxmlformats.org/officeDocument/2006/relationships/hyperlink" Target="http://www.ers.usda.gov/Publications/ERR129/ERR129.pdf" TargetMode="Externa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hyperlink" Target="http://www.greenbook.org/marketing-research.cfm/evolution-of-private-brands"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jpeg"/><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chart" Target="../charts/char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chart" Target="../charts/char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youtube.com/watch?v=dx7aRhKej0w&amp;feature=related" TargetMode="External"/><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ocery-shopping.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659" b="3659"/>
          <a:stretch>
            <a:fillRect/>
          </a:stretch>
        </p:blipFill>
        <p:spPr/>
      </p:pic>
      <p:sp>
        <p:nvSpPr>
          <p:cNvPr id="3" name="Title 2"/>
          <p:cNvSpPr>
            <a:spLocks noGrp="1"/>
          </p:cNvSpPr>
          <p:nvPr>
            <p:ph type="title"/>
          </p:nvPr>
        </p:nvSpPr>
        <p:spPr/>
        <p:txBody>
          <a:bodyPr/>
          <a:lstStyle/>
          <a:p>
            <a:r>
              <a:rPr lang="en-US" dirty="0" smtClean="0"/>
              <a:t>Supermarket &amp; Grocery Industry</a:t>
            </a:r>
            <a:endParaRPr lang="en-US" dirty="0"/>
          </a:p>
        </p:txBody>
      </p:sp>
      <p:sp>
        <p:nvSpPr>
          <p:cNvPr id="4" name="Text Placeholder 3"/>
          <p:cNvSpPr>
            <a:spLocks noGrp="1"/>
          </p:cNvSpPr>
          <p:nvPr>
            <p:ph type="body" idx="1"/>
          </p:nvPr>
        </p:nvSpPr>
        <p:spPr/>
        <p:txBody>
          <a:bodyPr/>
          <a:lstStyle/>
          <a:p>
            <a:r>
              <a:rPr lang="en-US" dirty="0" smtClean="0"/>
              <a:t>Eileen Min Byul Kim</a:t>
            </a:r>
            <a:r>
              <a:rPr lang="en-US" dirty="0"/>
              <a:t> </a:t>
            </a:r>
            <a:r>
              <a:rPr lang="en-US" dirty="0" smtClean="0"/>
              <a:t>/ Garrett Lane / </a:t>
            </a:r>
            <a:r>
              <a:rPr lang="en-US" dirty="0" err="1" smtClean="0"/>
              <a:t>Katherin</a:t>
            </a:r>
            <a:r>
              <a:rPr lang="en-US" dirty="0" smtClean="0"/>
              <a:t> Carver-</a:t>
            </a:r>
            <a:r>
              <a:rPr lang="en-US" dirty="0" err="1" smtClean="0"/>
              <a:t>Mera</a:t>
            </a:r>
            <a:r>
              <a:rPr lang="en-US" dirty="0"/>
              <a:t> </a:t>
            </a:r>
            <a:r>
              <a:rPr lang="en-US" dirty="0" smtClean="0"/>
              <a:t>/ Santiago Salazar</a:t>
            </a:r>
            <a:endParaRPr lang="en-US" dirty="0"/>
          </a:p>
        </p:txBody>
      </p:sp>
    </p:spTree>
    <p:extLst>
      <p:ext uri="{BB962C8B-B14F-4D97-AF65-F5344CB8AC3E}">
        <p14:creationId xmlns:p14="http://schemas.microsoft.com/office/powerpoint/2010/main" val="21833026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a:t>
            </a:r>
            <a:endParaRPr lang="en-US" dirty="0"/>
          </a:p>
        </p:txBody>
      </p:sp>
      <p:sp>
        <p:nvSpPr>
          <p:cNvPr id="3" name="Content Placeholder 2"/>
          <p:cNvSpPr>
            <a:spLocks noGrp="1"/>
          </p:cNvSpPr>
          <p:nvPr>
            <p:ph sz="half" idx="1"/>
          </p:nvPr>
        </p:nvSpPr>
        <p:spPr/>
        <p:txBody>
          <a:bodyPr>
            <a:normAutofit fontScale="77500" lnSpcReduction="20000"/>
          </a:bodyPr>
          <a:lstStyle/>
          <a:p>
            <a:r>
              <a:rPr lang="en-US" sz="3600" dirty="0" smtClean="0"/>
              <a:t>HHI = 384.89</a:t>
            </a:r>
          </a:p>
          <a:p>
            <a:r>
              <a:rPr lang="en-US" sz="3600" dirty="0" smtClean="0"/>
              <a:t>C</a:t>
            </a:r>
            <a:r>
              <a:rPr lang="en-US" sz="3600" baseline="-25000" dirty="0" smtClean="0"/>
              <a:t>4</a:t>
            </a:r>
            <a:r>
              <a:rPr lang="en-US" sz="3600" dirty="0" smtClean="0"/>
              <a:t>= 35.8</a:t>
            </a:r>
          </a:p>
          <a:p>
            <a:endParaRPr lang="en-US" dirty="0"/>
          </a:p>
          <a:p>
            <a:r>
              <a:rPr lang="en-US" dirty="0" smtClean="0"/>
              <a:t>About 65,000 supermarkets with combined annual revenue of $470B</a:t>
            </a:r>
          </a:p>
          <a:p>
            <a:r>
              <a:rPr lang="en-US" dirty="0" smtClean="0"/>
              <a:t>Competition high</a:t>
            </a:r>
          </a:p>
          <a:p>
            <a:pPr lvl="1"/>
            <a:r>
              <a:rPr lang="en-US" dirty="0" smtClean="0"/>
              <a:t>Trend is increasing</a:t>
            </a:r>
          </a:p>
          <a:p>
            <a:r>
              <a:rPr lang="en-US" dirty="0" smtClean="0"/>
              <a:t>Concentration low</a:t>
            </a:r>
          </a:p>
          <a:p>
            <a:pPr lvl="1"/>
            <a:r>
              <a:rPr lang="en-US" dirty="0" smtClean="0"/>
              <a:t>Very fragmented</a:t>
            </a:r>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476556560"/>
              </p:ext>
            </p:extLst>
          </p:nvPr>
        </p:nvGraphicFramePr>
        <p:xfrm>
          <a:off x="4175144" y="2151063"/>
          <a:ext cx="4535469" cy="3975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3479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2-04-22 at 1.17.09 PM.png"/>
          <p:cNvPicPr>
            <a:picLocks noChangeAspect="1"/>
          </p:cNvPicPr>
          <p:nvPr/>
        </p:nvPicPr>
        <p:blipFill>
          <a:blip r:embed="rId3" cstate="print">
            <a:alphaModFix amt="21000"/>
            <a:extLst>
              <a:ext uri="{28A0092B-C50C-407E-A947-70E740481C1C}">
                <a14:useLocalDpi xmlns:a14="http://schemas.microsoft.com/office/drawing/2010/main" val="0"/>
              </a:ext>
            </a:extLst>
          </a:blip>
          <a:stretch>
            <a:fillRect/>
          </a:stretch>
        </p:blipFill>
        <p:spPr>
          <a:xfrm>
            <a:off x="883004" y="3904924"/>
            <a:ext cx="7790367" cy="2551837"/>
          </a:xfrm>
          <a:prstGeom prst="rect">
            <a:avLst/>
          </a:prstGeom>
        </p:spPr>
      </p:pic>
      <p:sp>
        <p:nvSpPr>
          <p:cNvPr id="2" name="Title 1"/>
          <p:cNvSpPr>
            <a:spLocks noGrp="1"/>
          </p:cNvSpPr>
          <p:nvPr>
            <p:ph type="title"/>
          </p:nvPr>
        </p:nvSpPr>
        <p:spPr/>
        <p:txBody>
          <a:bodyPr/>
          <a:lstStyle/>
          <a:p>
            <a:r>
              <a:rPr lang="en-US" dirty="0" smtClean="0"/>
              <a:t>The Kroger Co.</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Est. 1883</a:t>
            </a:r>
          </a:p>
          <a:p>
            <a:r>
              <a:rPr lang="ko-KR" altLang="en-US" dirty="0" smtClean="0"/>
              <a:t> </a:t>
            </a:r>
            <a:r>
              <a:rPr lang="en-US" sz="3400" dirty="0" smtClean="0"/>
              <a:t>$70B</a:t>
            </a:r>
            <a:r>
              <a:rPr lang="en-US" dirty="0" smtClean="0"/>
              <a:t> company</a:t>
            </a:r>
          </a:p>
          <a:p>
            <a:r>
              <a:rPr lang="en-US" dirty="0" smtClean="0"/>
              <a:t>Operates over </a:t>
            </a:r>
            <a:r>
              <a:rPr lang="en-US" sz="3100" dirty="0" smtClean="0"/>
              <a:t>2,400</a:t>
            </a:r>
            <a:r>
              <a:rPr lang="en-US" dirty="0" smtClean="0"/>
              <a:t> grocery stores</a:t>
            </a:r>
          </a:p>
          <a:p>
            <a:r>
              <a:rPr lang="ko-KR" altLang="en-US" dirty="0" smtClean="0"/>
              <a:t> </a:t>
            </a:r>
            <a:r>
              <a:rPr lang="en-US" sz="3100" dirty="0" smtClean="0"/>
              <a:t>68%</a:t>
            </a:r>
            <a:r>
              <a:rPr lang="en-US" dirty="0" smtClean="0"/>
              <a:t> supermarkets</a:t>
            </a:r>
          </a:p>
          <a:p>
            <a:r>
              <a:rPr lang="ko-KR" altLang="en-US" dirty="0" smtClean="0"/>
              <a:t> </a:t>
            </a:r>
            <a:r>
              <a:rPr lang="en-US" sz="3600" dirty="0" smtClean="0"/>
              <a:t>16</a:t>
            </a:r>
            <a:r>
              <a:rPr lang="en-US" dirty="0" smtClean="0"/>
              <a:t> banner names</a:t>
            </a:r>
          </a:p>
          <a:p>
            <a:r>
              <a:rPr lang="en-US" dirty="0" smtClean="0"/>
              <a:t>32 states</a:t>
            </a:r>
          </a:p>
          <a:p>
            <a:r>
              <a:rPr lang="en-US" dirty="0"/>
              <a:t>696 convenience stores, jewelry stores, along with manufacturing </a:t>
            </a:r>
            <a:r>
              <a:rPr lang="en-US" dirty="0" smtClean="0"/>
              <a:t>facilities</a:t>
            </a:r>
            <a:endParaRPr lang="en-US" dirty="0"/>
          </a:p>
        </p:txBody>
      </p:sp>
      <p:sp>
        <p:nvSpPr>
          <p:cNvPr id="4" name="Content Placeholder 3"/>
          <p:cNvSpPr>
            <a:spLocks noGrp="1"/>
          </p:cNvSpPr>
          <p:nvPr>
            <p:ph sz="half" idx="2"/>
          </p:nvPr>
        </p:nvSpPr>
        <p:spPr>
          <a:xfrm>
            <a:off x="4778188" y="3809424"/>
            <a:ext cx="3931920" cy="2545602"/>
          </a:xfrm>
        </p:spPr>
        <p:txBody>
          <a:bodyPr>
            <a:normAutofit fontScale="77500" lnSpcReduction="20000"/>
          </a:bodyPr>
          <a:lstStyle/>
          <a:p>
            <a:r>
              <a:rPr lang="en-US" dirty="0" smtClean="0"/>
              <a:t>Uses </a:t>
            </a:r>
            <a:r>
              <a:rPr lang="en-US" sz="2600" dirty="0" smtClean="0"/>
              <a:t>private labels</a:t>
            </a:r>
            <a:r>
              <a:rPr lang="en-US" dirty="0" smtClean="0"/>
              <a:t> to differentiate products and to compete</a:t>
            </a:r>
          </a:p>
          <a:p>
            <a:pPr lvl="1"/>
            <a:r>
              <a:rPr lang="en-US" dirty="0" smtClean="0"/>
              <a:t>How?</a:t>
            </a:r>
          </a:p>
          <a:p>
            <a:pPr lvl="2"/>
            <a:r>
              <a:rPr lang="en-US" dirty="0" smtClean="0"/>
              <a:t>40 food-processing plants</a:t>
            </a:r>
          </a:p>
          <a:p>
            <a:pPr lvl="2"/>
            <a:r>
              <a:rPr lang="en-US" dirty="0" smtClean="0"/>
              <a:t>14,000 private label items on the shelves</a:t>
            </a:r>
          </a:p>
          <a:p>
            <a:pPr lvl="2"/>
            <a:r>
              <a:rPr lang="en-US" dirty="0" smtClean="0"/>
              <a:t>Sold in three tiers</a:t>
            </a:r>
          </a:p>
          <a:p>
            <a:pPr lvl="3">
              <a:lnSpc>
                <a:spcPct val="90000"/>
              </a:lnSpc>
            </a:pPr>
            <a:r>
              <a:rPr lang="en-US" dirty="0" smtClean="0"/>
              <a:t>Private Selection</a:t>
            </a:r>
          </a:p>
          <a:p>
            <a:pPr lvl="3">
              <a:lnSpc>
                <a:spcPct val="90000"/>
              </a:lnSpc>
            </a:pPr>
            <a:r>
              <a:rPr lang="en-US" dirty="0" smtClean="0"/>
              <a:t>Banner Brand</a:t>
            </a:r>
          </a:p>
          <a:p>
            <a:pPr lvl="3">
              <a:lnSpc>
                <a:spcPct val="90000"/>
              </a:lnSpc>
            </a:pPr>
            <a:r>
              <a:rPr lang="en-US" dirty="0" smtClean="0"/>
              <a:t>Kroger Value</a:t>
            </a:r>
          </a:p>
        </p:txBody>
      </p:sp>
      <p:pic>
        <p:nvPicPr>
          <p:cNvPr id="5" name="Picture 10" descr="kroger.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90251" y="1806404"/>
            <a:ext cx="2464297" cy="17583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095715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Safeway Inc.</a:t>
            </a:r>
            <a:endParaRPr lang="en-US" dirty="0"/>
          </a:p>
        </p:txBody>
      </p:sp>
      <p:sp>
        <p:nvSpPr>
          <p:cNvPr id="3" name="Content Placeholder 2"/>
          <p:cNvSpPr>
            <a:spLocks noGrp="1"/>
          </p:cNvSpPr>
          <p:nvPr>
            <p:ph sz="half" idx="1"/>
          </p:nvPr>
        </p:nvSpPr>
        <p:spPr>
          <a:xfrm>
            <a:off x="403412" y="2151063"/>
            <a:ext cx="4147798" cy="4092760"/>
          </a:xfrm>
        </p:spPr>
        <p:txBody>
          <a:bodyPr>
            <a:normAutofit fontScale="62500" lnSpcReduction="20000"/>
          </a:bodyPr>
          <a:lstStyle/>
          <a:p>
            <a:r>
              <a:rPr lang="en-US" sz="2700" dirty="0"/>
              <a:t>Est. </a:t>
            </a:r>
            <a:r>
              <a:rPr lang="en-US" sz="2700" dirty="0" smtClean="0"/>
              <a:t>1914</a:t>
            </a:r>
            <a:endParaRPr lang="en-US" sz="2700" dirty="0"/>
          </a:p>
          <a:p>
            <a:r>
              <a:rPr lang="ko-KR" altLang="en-US" sz="2700" dirty="0"/>
              <a:t> </a:t>
            </a:r>
            <a:r>
              <a:rPr lang="en-US" sz="4200" dirty="0" smtClean="0"/>
              <a:t>$40B </a:t>
            </a:r>
            <a:r>
              <a:rPr lang="en-US" sz="2700" dirty="0"/>
              <a:t>company</a:t>
            </a:r>
          </a:p>
          <a:p>
            <a:r>
              <a:rPr lang="en-US" sz="2700" dirty="0"/>
              <a:t>Operates over </a:t>
            </a:r>
            <a:r>
              <a:rPr lang="en-US" sz="3800" dirty="0" smtClean="0"/>
              <a:t>1,700</a:t>
            </a:r>
            <a:r>
              <a:rPr lang="en-US" sz="2700" dirty="0" smtClean="0"/>
              <a:t> </a:t>
            </a:r>
            <a:r>
              <a:rPr lang="en-US" sz="2700" dirty="0"/>
              <a:t>grocery stores</a:t>
            </a:r>
          </a:p>
          <a:p>
            <a:r>
              <a:rPr lang="en-US" sz="2700" dirty="0"/>
              <a:t> </a:t>
            </a:r>
            <a:r>
              <a:rPr lang="en-US" sz="3500" dirty="0"/>
              <a:t>West, </a:t>
            </a:r>
            <a:r>
              <a:rPr lang="en-US" sz="3500" dirty="0" err="1"/>
              <a:t>midwest</a:t>
            </a:r>
            <a:r>
              <a:rPr lang="en-US" sz="3500" dirty="0"/>
              <a:t>, mid-Atlantic</a:t>
            </a:r>
            <a:r>
              <a:rPr lang="en-US" sz="2700" dirty="0"/>
              <a:t> regions in </a:t>
            </a:r>
            <a:r>
              <a:rPr lang="en-US" sz="2700" dirty="0" smtClean="0"/>
              <a:t>US</a:t>
            </a:r>
          </a:p>
          <a:p>
            <a:r>
              <a:rPr lang="en-US" sz="2700" dirty="0" smtClean="0"/>
              <a:t>Self-titled supermarkets </a:t>
            </a:r>
            <a:r>
              <a:rPr lang="en-US" sz="3800" b="1" dirty="0" smtClean="0"/>
              <a:t>+</a:t>
            </a:r>
            <a:r>
              <a:rPr lang="en-US" sz="2700" dirty="0" smtClean="0"/>
              <a:t> independent grocery stores</a:t>
            </a:r>
            <a:endParaRPr lang="en-US" sz="2700" dirty="0"/>
          </a:p>
          <a:p>
            <a:r>
              <a:rPr lang="ko-KR" altLang="ko-KR" sz="2700" dirty="0" smtClean="0"/>
              <a:t>3</a:t>
            </a:r>
            <a:r>
              <a:rPr lang="en-US" altLang="ko-KR" sz="2700" dirty="0" smtClean="0"/>
              <a:t>2</a:t>
            </a:r>
            <a:r>
              <a:rPr lang="ko-KR" altLang="en-US" sz="2700" dirty="0" smtClean="0"/>
              <a:t> </a:t>
            </a:r>
            <a:r>
              <a:rPr lang="en-US" altLang="ko-KR" sz="2700" dirty="0" smtClean="0"/>
              <a:t>manufacturing plants</a:t>
            </a:r>
          </a:p>
          <a:p>
            <a:pPr lvl="1"/>
            <a:r>
              <a:rPr lang="en-US" sz="2700" dirty="0" smtClean="0"/>
              <a:t>US and Canada</a:t>
            </a:r>
          </a:p>
          <a:p>
            <a:pPr lvl="1"/>
            <a:r>
              <a:rPr lang="en-US" sz="2700" dirty="0" smtClean="0"/>
              <a:t>Bread, soft drinks, and pet foods</a:t>
            </a:r>
          </a:p>
          <a:p>
            <a:pPr marL="0" indent="0">
              <a:buNone/>
            </a:pPr>
            <a:endParaRPr lang="en-US" dirty="0"/>
          </a:p>
        </p:txBody>
      </p:sp>
      <p:sp>
        <p:nvSpPr>
          <p:cNvPr id="4" name="Content Placeholder 3"/>
          <p:cNvSpPr>
            <a:spLocks noGrp="1"/>
          </p:cNvSpPr>
          <p:nvPr>
            <p:ph sz="half" idx="2"/>
          </p:nvPr>
        </p:nvSpPr>
        <p:spPr>
          <a:xfrm>
            <a:off x="4778188" y="4191000"/>
            <a:ext cx="3931920" cy="1935163"/>
          </a:xfrm>
        </p:spPr>
        <p:txBody>
          <a:bodyPr>
            <a:normAutofit fontScale="62500" lnSpcReduction="20000"/>
          </a:bodyPr>
          <a:lstStyle/>
          <a:p>
            <a:r>
              <a:rPr lang="en-US" sz="2700" dirty="0" smtClean="0"/>
              <a:t> </a:t>
            </a:r>
            <a:r>
              <a:rPr lang="en-US" sz="3800" dirty="0" smtClean="0"/>
              <a:t>New store lifestyle format</a:t>
            </a:r>
          </a:p>
          <a:p>
            <a:pPr lvl="1"/>
            <a:r>
              <a:rPr lang="en-US" dirty="0" smtClean="0"/>
              <a:t> </a:t>
            </a:r>
            <a:r>
              <a:rPr lang="en-US" sz="2700" dirty="0" smtClean="0"/>
              <a:t>Newer, bigger outlets</a:t>
            </a:r>
          </a:p>
          <a:p>
            <a:pPr lvl="2"/>
            <a:r>
              <a:rPr lang="en-US" sz="2200" dirty="0" smtClean="0"/>
              <a:t>Wider variety of perishable food, organic products and high-end groceries</a:t>
            </a:r>
          </a:p>
          <a:p>
            <a:pPr lvl="2"/>
            <a:r>
              <a:rPr lang="en-US" sz="2200" dirty="0"/>
              <a:t>D</a:t>
            </a:r>
            <a:r>
              <a:rPr lang="en-US" sz="2200" dirty="0" smtClean="0"/>
              <a:t>esigned to compete with groceries and high-end specialist stores</a:t>
            </a:r>
            <a:endParaRPr lang="en-US" sz="2200" dirty="0"/>
          </a:p>
        </p:txBody>
      </p:sp>
      <p:pic>
        <p:nvPicPr>
          <p:cNvPr id="5" name="Content Placeholder 4" descr="Safeway.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95584" y="2130245"/>
            <a:ext cx="3699935" cy="15661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330062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2-04-22 at 1.01.19 PM.png"/>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403412" y="3809424"/>
            <a:ext cx="8577907" cy="2545602"/>
          </a:xfrm>
          <a:prstGeom prst="rect">
            <a:avLst/>
          </a:prstGeom>
        </p:spPr>
      </p:pic>
      <p:sp>
        <p:nvSpPr>
          <p:cNvPr id="2" name="Title 1"/>
          <p:cNvSpPr>
            <a:spLocks noGrp="1"/>
          </p:cNvSpPr>
          <p:nvPr>
            <p:ph type="title"/>
          </p:nvPr>
        </p:nvSpPr>
        <p:spPr/>
        <p:txBody>
          <a:bodyPr/>
          <a:lstStyle/>
          <a:p>
            <a:r>
              <a:rPr lang="en-US" dirty="0" smtClean="0"/>
              <a:t>Supervalu Inc.</a:t>
            </a:r>
            <a:endParaRPr lang="en-US" dirty="0"/>
          </a:p>
        </p:txBody>
      </p:sp>
      <p:sp>
        <p:nvSpPr>
          <p:cNvPr id="3" name="Content Placeholder 2"/>
          <p:cNvSpPr>
            <a:spLocks noGrp="1"/>
          </p:cNvSpPr>
          <p:nvPr>
            <p:ph sz="half" idx="1"/>
          </p:nvPr>
        </p:nvSpPr>
        <p:spPr/>
        <p:txBody>
          <a:bodyPr>
            <a:normAutofit fontScale="85000" lnSpcReduction="20000"/>
          </a:bodyPr>
          <a:lstStyle/>
          <a:p>
            <a:r>
              <a:rPr lang="en-US" sz="2000" dirty="0" smtClean="0"/>
              <a:t>Est. 1870</a:t>
            </a:r>
          </a:p>
          <a:p>
            <a:r>
              <a:rPr lang="en-US" sz="2000" dirty="0" smtClean="0"/>
              <a:t>Operates over </a:t>
            </a:r>
            <a:r>
              <a:rPr lang="en-US" sz="2800" dirty="0" smtClean="0"/>
              <a:t>2,400</a:t>
            </a:r>
            <a:r>
              <a:rPr lang="en-US" sz="2000" dirty="0" smtClean="0"/>
              <a:t> grocery stores</a:t>
            </a:r>
          </a:p>
          <a:p>
            <a:pPr lvl="1"/>
            <a:r>
              <a:rPr lang="en-US" dirty="0" smtClean="0"/>
              <a:t>875 licensed locations</a:t>
            </a:r>
          </a:p>
          <a:p>
            <a:r>
              <a:rPr lang="en-US" sz="2000" dirty="0" smtClean="0"/>
              <a:t>Retail food </a:t>
            </a:r>
            <a:r>
              <a:rPr lang="en-US" sz="2800" b="1" dirty="0" smtClean="0"/>
              <a:t>+</a:t>
            </a:r>
            <a:r>
              <a:rPr lang="en-US" sz="2000" dirty="0" smtClean="0"/>
              <a:t> food distribution</a:t>
            </a:r>
          </a:p>
          <a:p>
            <a:pPr lvl="1"/>
            <a:r>
              <a:rPr lang="en-US" dirty="0" smtClean="0"/>
              <a:t>Retail food segment</a:t>
            </a:r>
          </a:p>
          <a:p>
            <a:pPr lvl="2"/>
            <a:r>
              <a:rPr lang="en-US" sz="2000" dirty="0" smtClean="0"/>
              <a:t>Extreme Value stores</a:t>
            </a:r>
          </a:p>
          <a:p>
            <a:pPr lvl="2"/>
            <a:r>
              <a:rPr lang="en-US" sz="2000" dirty="0" smtClean="0"/>
              <a:t>Regional Price Superstores</a:t>
            </a:r>
          </a:p>
          <a:p>
            <a:pPr lvl="2"/>
            <a:r>
              <a:rPr lang="en-US" sz="2000" i="1" dirty="0" smtClean="0"/>
              <a:t>Regional Supermarkets</a:t>
            </a:r>
          </a:p>
          <a:p>
            <a:r>
              <a:rPr lang="en-US" sz="2000" dirty="0" smtClean="0"/>
              <a:t>35 distribution centers</a:t>
            </a:r>
          </a:p>
          <a:p>
            <a:pPr lvl="1"/>
            <a:r>
              <a:rPr lang="en-US" dirty="0" smtClean="0"/>
              <a:t>Largest publicly held distributor to grocery retailers in the US</a:t>
            </a:r>
            <a:endParaRPr lang="en-US" dirty="0"/>
          </a:p>
          <a:p>
            <a:endParaRPr lang="en-US" dirty="0" smtClean="0"/>
          </a:p>
          <a:p>
            <a:pPr lvl="2"/>
            <a:endParaRPr lang="en-US" dirty="0"/>
          </a:p>
        </p:txBody>
      </p:sp>
      <p:sp>
        <p:nvSpPr>
          <p:cNvPr id="4" name="Content Placeholder 3"/>
          <p:cNvSpPr>
            <a:spLocks noGrp="1"/>
          </p:cNvSpPr>
          <p:nvPr>
            <p:ph sz="half" idx="2"/>
          </p:nvPr>
        </p:nvSpPr>
        <p:spPr>
          <a:xfrm>
            <a:off x="4778188" y="4347188"/>
            <a:ext cx="3931920" cy="2545602"/>
          </a:xfrm>
        </p:spPr>
        <p:txBody>
          <a:bodyPr>
            <a:normAutofit fontScale="85000" lnSpcReduction="20000"/>
          </a:bodyPr>
          <a:lstStyle/>
          <a:p>
            <a:r>
              <a:rPr lang="en-US" dirty="0" smtClean="0"/>
              <a:t>Emphasis on </a:t>
            </a:r>
            <a:r>
              <a:rPr lang="en-US" sz="2800" dirty="0" smtClean="0"/>
              <a:t>distribution</a:t>
            </a:r>
            <a:r>
              <a:rPr lang="en-US" dirty="0" smtClean="0"/>
              <a:t> and third party logistics</a:t>
            </a:r>
          </a:p>
          <a:p>
            <a:r>
              <a:rPr lang="en-US" dirty="0" smtClean="0"/>
              <a:t>Early 2009, closed abt. 50 locations</a:t>
            </a:r>
          </a:p>
          <a:p>
            <a:pPr lvl="1"/>
            <a:r>
              <a:rPr lang="en-US" dirty="0" smtClean="0"/>
              <a:t>Effort to scale back spending</a:t>
            </a:r>
          </a:p>
        </p:txBody>
      </p:sp>
      <p:pic>
        <p:nvPicPr>
          <p:cNvPr id="6" name="Content Placeholder 4" descr="supervalu.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993919" y="1985650"/>
            <a:ext cx="3490036" cy="1457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35563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Companies</a:t>
            </a:r>
            <a:endParaRPr lang="en-US" dirty="0"/>
          </a:p>
        </p:txBody>
      </p:sp>
      <p:sp>
        <p:nvSpPr>
          <p:cNvPr id="4" name="Content Placeholder 3"/>
          <p:cNvSpPr>
            <a:spLocks noGrp="1"/>
          </p:cNvSpPr>
          <p:nvPr>
            <p:ph sz="half" idx="2"/>
          </p:nvPr>
        </p:nvSpPr>
        <p:spPr>
          <a:xfrm>
            <a:off x="4778188" y="2064088"/>
            <a:ext cx="3931920" cy="3975100"/>
          </a:xfrm>
        </p:spPr>
        <p:txBody>
          <a:bodyPr>
            <a:normAutofit fontScale="92500" lnSpcReduction="20000"/>
          </a:bodyPr>
          <a:lstStyle/>
          <a:p>
            <a:r>
              <a:rPr lang="en-US" sz="3000" dirty="0" err="1" smtClean="0"/>
              <a:t>Walmart</a:t>
            </a:r>
            <a:r>
              <a:rPr lang="en-US" dirty="0" smtClean="0"/>
              <a:t> Stores Inc. (N/A)</a:t>
            </a:r>
          </a:p>
          <a:p>
            <a:pPr lvl="1"/>
            <a:r>
              <a:rPr lang="en-US" dirty="0" smtClean="0"/>
              <a:t>Largest external competitor of the industry</a:t>
            </a:r>
          </a:p>
          <a:p>
            <a:pPr lvl="1"/>
            <a:r>
              <a:rPr lang="en-US" dirty="0" err="1" smtClean="0"/>
              <a:t>Walmart</a:t>
            </a:r>
            <a:r>
              <a:rPr lang="en-US" dirty="0" smtClean="0"/>
              <a:t> supercenters</a:t>
            </a:r>
          </a:p>
          <a:p>
            <a:pPr lvl="2"/>
            <a:r>
              <a:rPr lang="en-US" dirty="0" smtClean="0"/>
              <a:t>2,746 supercenters</a:t>
            </a:r>
          </a:p>
          <a:p>
            <a:pPr lvl="2"/>
            <a:r>
              <a:rPr lang="en-US" dirty="0" smtClean="0"/>
              <a:t>Open 24 hours</a:t>
            </a:r>
          </a:p>
          <a:p>
            <a:pPr lvl="2"/>
            <a:r>
              <a:rPr lang="en-US" dirty="0" smtClean="0"/>
              <a:t>Wide assortment of general merchandise and groceries</a:t>
            </a:r>
          </a:p>
          <a:p>
            <a:pPr lvl="2"/>
            <a:r>
              <a:rPr lang="en-US" dirty="0" smtClean="0"/>
              <a:t>Low prices</a:t>
            </a:r>
          </a:p>
          <a:p>
            <a:pPr lvl="2"/>
            <a:r>
              <a:rPr lang="en-US" dirty="0" err="1" smtClean="0"/>
              <a:t>Walmart’s</a:t>
            </a:r>
            <a:r>
              <a:rPr lang="en-US" dirty="0" smtClean="0"/>
              <a:t> recent focus on groceries </a:t>
            </a:r>
          </a:p>
          <a:p>
            <a:pPr lvl="3"/>
            <a:r>
              <a:rPr lang="en-US" dirty="0" smtClean="0"/>
              <a:t>54% of revenue</a:t>
            </a:r>
          </a:p>
          <a:p>
            <a:pPr lvl="3"/>
            <a:r>
              <a:rPr lang="en-US" dirty="0" smtClean="0"/>
              <a:t>$135B in grocery sales</a:t>
            </a:r>
            <a:endParaRPr lang="en-US" dirty="0"/>
          </a:p>
        </p:txBody>
      </p:sp>
      <p:graphicFrame>
        <p:nvGraphicFramePr>
          <p:cNvPr id="6" name="Chart 5"/>
          <p:cNvGraphicFramePr/>
          <p:nvPr>
            <p:extLst>
              <p:ext uri="{D42A27DB-BD31-4B8C-83A1-F6EECF244321}">
                <p14:modId xmlns:p14="http://schemas.microsoft.com/office/powerpoint/2010/main" val="3616585279"/>
              </p:ext>
            </p:extLst>
          </p:nvPr>
        </p:nvGraphicFramePr>
        <p:xfrm>
          <a:off x="284163" y="2064088"/>
          <a:ext cx="5587505" cy="38259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38463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a:t>
            </a:r>
            <a:endParaRPr lang="en-US" dirty="0"/>
          </a:p>
        </p:txBody>
      </p:sp>
      <p:sp>
        <p:nvSpPr>
          <p:cNvPr id="3" name="Content Placeholder 2"/>
          <p:cNvSpPr>
            <a:spLocks noGrp="1"/>
          </p:cNvSpPr>
          <p:nvPr>
            <p:ph idx="1"/>
          </p:nvPr>
        </p:nvSpPr>
        <p:spPr>
          <a:xfrm>
            <a:off x="521893" y="2133600"/>
            <a:ext cx="8336357" cy="3992563"/>
          </a:xfrm>
        </p:spPr>
        <p:txBody>
          <a:bodyPr>
            <a:normAutofit fontScale="77500" lnSpcReduction="20000"/>
          </a:bodyPr>
          <a:lstStyle/>
          <a:p>
            <a:r>
              <a:rPr lang="en-US" sz="3100" dirty="0" smtClean="0"/>
              <a:t>Price</a:t>
            </a:r>
            <a:r>
              <a:rPr lang="en-US" dirty="0" smtClean="0"/>
              <a:t>, </a:t>
            </a:r>
            <a:r>
              <a:rPr lang="en-US" sz="3100" dirty="0" smtClean="0"/>
              <a:t>location</a:t>
            </a:r>
            <a:r>
              <a:rPr lang="en-US" dirty="0" smtClean="0"/>
              <a:t>, and </a:t>
            </a:r>
            <a:r>
              <a:rPr lang="en-US" sz="3100" dirty="0" smtClean="0"/>
              <a:t>convenience</a:t>
            </a:r>
          </a:p>
          <a:p>
            <a:pPr lvl="1"/>
            <a:r>
              <a:rPr lang="en-US" dirty="0" smtClean="0"/>
              <a:t>Key factors of competition</a:t>
            </a:r>
          </a:p>
          <a:p>
            <a:r>
              <a:rPr lang="en-US" dirty="0" smtClean="0"/>
              <a:t>Saturation due to </a:t>
            </a:r>
            <a:r>
              <a:rPr lang="en-US" sz="2800" dirty="0" smtClean="0"/>
              <a:t>homogeneous</a:t>
            </a:r>
            <a:r>
              <a:rPr lang="en-US" dirty="0" smtClean="0"/>
              <a:t> nature</a:t>
            </a:r>
          </a:p>
          <a:p>
            <a:pPr lvl="1"/>
            <a:r>
              <a:rPr lang="en-US" dirty="0" smtClean="0"/>
              <a:t>Low barrier, large number of players</a:t>
            </a:r>
          </a:p>
          <a:p>
            <a:r>
              <a:rPr lang="en-US" dirty="0" smtClean="0"/>
              <a:t>Consumers conscious on price</a:t>
            </a:r>
          </a:p>
          <a:p>
            <a:pPr lvl="1"/>
            <a:r>
              <a:rPr lang="en-US" dirty="0" smtClean="0"/>
              <a:t>Reliance on </a:t>
            </a:r>
            <a:r>
              <a:rPr lang="en-US" sz="2800" dirty="0" smtClean="0"/>
              <a:t>large volume of sales</a:t>
            </a:r>
            <a:r>
              <a:rPr lang="en-US" dirty="0" smtClean="0"/>
              <a:t> with </a:t>
            </a:r>
            <a:r>
              <a:rPr lang="en-US" sz="2800" dirty="0" smtClean="0"/>
              <a:t>small per-item markups</a:t>
            </a:r>
            <a:endParaRPr lang="en-US" sz="2800" dirty="0"/>
          </a:p>
          <a:p>
            <a:r>
              <a:rPr lang="en-US" dirty="0" smtClean="0"/>
              <a:t>Differentiation </a:t>
            </a:r>
          </a:p>
          <a:p>
            <a:pPr lvl="1"/>
            <a:r>
              <a:rPr lang="en-US" dirty="0" smtClean="0"/>
              <a:t>By range and quality of products offered</a:t>
            </a:r>
          </a:p>
          <a:p>
            <a:pPr lvl="1"/>
            <a:r>
              <a:rPr lang="en-US" dirty="0" smtClean="0"/>
              <a:t>Store layout and location</a:t>
            </a:r>
          </a:p>
          <a:p>
            <a:r>
              <a:rPr lang="en-US" sz="3100" dirty="0" smtClean="0"/>
              <a:t>Threat</a:t>
            </a:r>
            <a:r>
              <a:rPr lang="en-US" dirty="0" smtClean="0"/>
              <a:t> from large retailers</a:t>
            </a:r>
          </a:p>
        </p:txBody>
      </p:sp>
    </p:spTree>
    <p:extLst>
      <p:ext uri="{BB962C8B-B14F-4D97-AF65-F5344CB8AC3E}">
        <p14:creationId xmlns:p14="http://schemas.microsoft.com/office/powerpoint/2010/main" val="13363859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Barriers to Entry</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4222126463"/>
              </p:ext>
            </p:extLst>
          </p:nvPr>
        </p:nvGraphicFramePr>
        <p:xfrm>
          <a:off x="771080" y="2100134"/>
          <a:ext cx="7720941" cy="3547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508916" y="2789719"/>
            <a:ext cx="1350212" cy="369332"/>
          </a:xfrm>
          <a:prstGeom prst="rect">
            <a:avLst/>
          </a:prstGeom>
          <a:noFill/>
        </p:spPr>
        <p:txBody>
          <a:bodyPr wrap="none" rtlCol="0">
            <a:spAutoFit/>
          </a:bodyPr>
          <a:lstStyle/>
          <a:p>
            <a:r>
              <a:rPr lang="en-US" dirty="0" smtClean="0">
                <a:solidFill>
                  <a:schemeClr val="bg1"/>
                </a:solidFill>
                <a:effectLst>
                  <a:outerShdw blurRad="50800" dist="38100" dir="2700000" algn="tl" rotWithShape="0">
                    <a:srgbClr val="000000">
                      <a:alpha val="43000"/>
                    </a:srgbClr>
                  </a:outerShdw>
                </a:effectLst>
              </a:rPr>
              <a:t>Competition</a:t>
            </a:r>
          </a:p>
        </p:txBody>
      </p:sp>
      <p:sp>
        <p:nvSpPr>
          <p:cNvPr id="7" name="TextBox 6"/>
          <p:cNvSpPr txBox="1"/>
          <p:nvPr/>
        </p:nvSpPr>
        <p:spPr>
          <a:xfrm>
            <a:off x="3390774" y="3214891"/>
            <a:ext cx="2528832" cy="923330"/>
          </a:xfrm>
          <a:prstGeom prst="rect">
            <a:avLst/>
          </a:prstGeom>
          <a:noFill/>
        </p:spPr>
        <p:txBody>
          <a:bodyPr wrap="none" rtlCol="0">
            <a:spAutoFit/>
          </a:bodyPr>
          <a:lstStyle/>
          <a:p>
            <a:r>
              <a:rPr lang="en-US" dirty="0" smtClean="0">
                <a:solidFill>
                  <a:srgbClr val="FFFFFF"/>
                </a:solidFill>
                <a:effectLst>
                  <a:outerShdw blurRad="50800" dist="38100" dir="2700000" algn="tl" rotWithShape="0">
                    <a:srgbClr val="000000">
                      <a:alpha val="43000"/>
                    </a:srgbClr>
                  </a:outerShdw>
                </a:effectLst>
              </a:rPr>
              <a:t>Capital Intensity</a:t>
            </a:r>
          </a:p>
          <a:p>
            <a:r>
              <a:rPr lang="en-US" dirty="0" smtClean="0">
                <a:solidFill>
                  <a:srgbClr val="FFFFFF"/>
                </a:solidFill>
                <a:effectLst>
                  <a:outerShdw blurRad="50800" dist="38100" dir="2700000" algn="tl" rotWithShape="0">
                    <a:srgbClr val="000000">
                      <a:alpha val="43000"/>
                    </a:srgbClr>
                  </a:outerShdw>
                </a:effectLst>
              </a:rPr>
              <a:t>Life Cycle Stage (Mature)</a:t>
            </a:r>
          </a:p>
          <a:p>
            <a:r>
              <a:rPr lang="en-US" dirty="0" smtClean="0">
                <a:solidFill>
                  <a:srgbClr val="FFFFFF"/>
                </a:solidFill>
                <a:effectLst>
                  <a:outerShdw blurRad="50800" dist="38100" dir="2700000" algn="tl" rotWithShape="0">
                    <a:srgbClr val="000000">
                      <a:alpha val="43000"/>
                    </a:srgbClr>
                  </a:outerShdw>
                </a:effectLst>
              </a:rPr>
              <a:t>Technology Change</a:t>
            </a:r>
          </a:p>
        </p:txBody>
      </p:sp>
      <p:sp>
        <p:nvSpPr>
          <p:cNvPr id="9" name="TextBox 8"/>
          <p:cNvSpPr txBox="1"/>
          <p:nvPr/>
        </p:nvSpPr>
        <p:spPr>
          <a:xfrm>
            <a:off x="4527526" y="4222461"/>
            <a:ext cx="2198038" cy="646331"/>
          </a:xfrm>
          <a:prstGeom prst="rect">
            <a:avLst/>
          </a:prstGeom>
          <a:noFill/>
        </p:spPr>
        <p:txBody>
          <a:bodyPr wrap="none" rtlCol="0">
            <a:spAutoFit/>
          </a:bodyPr>
          <a:lstStyle/>
          <a:p>
            <a:r>
              <a:rPr lang="en-US" dirty="0" smtClean="0">
                <a:solidFill>
                  <a:srgbClr val="FFFFFF"/>
                </a:solidFill>
                <a:effectLst>
                  <a:outerShdw blurRad="50800" dist="38100" dir="2700000" algn="tl" rotWithShape="0">
                    <a:srgbClr val="000000">
                      <a:alpha val="43000"/>
                    </a:srgbClr>
                  </a:outerShdw>
                </a:effectLst>
              </a:rPr>
              <a:t>Concentration</a:t>
            </a:r>
          </a:p>
          <a:p>
            <a:r>
              <a:rPr lang="en-US" dirty="0" smtClean="0">
                <a:solidFill>
                  <a:srgbClr val="FFFFFF"/>
                </a:solidFill>
                <a:effectLst>
                  <a:outerShdw blurRad="50800" dist="38100" dir="2700000" algn="tl" rotWithShape="0">
                    <a:srgbClr val="000000">
                      <a:alpha val="43000"/>
                    </a:srgbClr>
                  </a:outerShdw>
                </a:effectLst>
              </a:rPr>
              <a:t>Regulation and Policy</a:t>
            </a:r>
          </a:p>
        </p:txBody>
      </p:sp>
      <p:sp>
        <p:nvSpPr>
          <p:cNvPr id="8" name="Rounded Rectangle 7"/>
          <p:cNvSpPr/>
          <p:nvPr/>
        </p:nvSpPr>
        <p:spPr>
          <a:xfrm>
            <a:off x="595605" y="5896923"/>
            <a:ext cx="7896415" cy="678408"/>
          </a:xfrm>
          <a:prstGeom prst="roundRect">
            <a:avLst/>
          </a:prstGeom>
          <a:solidFill>
            <a:schemeClr val="accent2">
              <a:alpha val="2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solidFill>
                <a:schemeClr val="tx1"/>
              </a:solidFill>
            </a:endParaRPr>
          </a:p>
        </p:txBody>
      </p:sp>
      <p:sp>
        <p:nvSpPr>
          <p:cNvPr id="10" name="Content Placeholder 5"/>
          <p:cNvSpPr txBox="1">
            <a:spLocks/>
          </p:cNvSpPr>
          <p:nvPr/>
        </p:nvSpPr>
        <p:spPr>
          <a:xfrm>
            <a:off x="699981" y="6001293"/>
            <a:ext cx="8454838" cy="527775"/>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2200" dirty="0" smtClean="0"/>
              <a:t>Barriers to entry in this industry are medium and is increasing</a:t>
            </a:r>
            <a:endParaRPr lang="en-US" sz="2200" dirty="0"/>
          </a:p>
        </p:txBody>
      </p:sp>
    </p:spTree>
    <p:extLst>
      <p:ext uri="{BB962C8B-B14F-4D97-AF65-F5344CB8AC3E}">
        <p14:creationId xmlns:p14="http://schemas.microsoft.com/office/powerpoint/2010/main" val="6810042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Key Success Factors</a:t>
            </a:r>
            <a:endParaRPr lang="en-US" dirty="0"/>
          </a:p>
        </p:txBody>
      </p:sp>
      <p:graphicFrame>
        <p:nvGraphicFramePr>
          <p:cNvPr id="5" name="Picture Placeholder 5"/>
          <p:cNvGraphicFramePr>
            <a:graphicFrameLocks noGrp="1"/>
          </p:cNvGraphicFramePr>
          <p:nvPr>
            <p:ph type="pic" sz="quarter" idx="4294967295"/>
            <p:extLst>
              <p:ext uri="{D42A27DB-BD31-4B8C-83A1-F6EECF244321}">
                <p14:modId xmlns:p14="http://schemas.microsoft.com/office/powerpoint/2010/main" val="4219243291"/>
              </p:ext>
            </p:extLst>
          </p:nvPr>
        </p:nvGraphicFramePr>
        <p:xfrm>
          <a:off x="-52188" y="664421"/>
          <a:ext cx="7851692" cy="5580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3998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Strategies </a:t>
            </a:r>
            <a:endParaRPr lang="en-US" dirty="0"/>
          </a:p>
        </p:txBody>
      </p:sp>
      <p:sp>
        <p:nvSpPr>
          <p:cNvPr id="3" name="Text Placeholder 2"/>
          <p:cNvSpPr>
            <a:spLocks noGrp="1"/>
          </p:cNvSpPr>
          <p:nvPr>
            <p:ph type="body" idx="1"/>
          </p:nvPr>
        </p:nvSpPr>
        <p:spPr/>
        <p:txBody>
          <a:bodyPr/>
          <a:lstStyle/>
          <a:p>
            <a:r>
              <a:rPr lang="en-US" dirty="0" smtClean="0"/>
              <a:t>Primary Pricing / Secondary Pricing </a:t>
            </a:r>
            <a:endParaRPr lang="en-US" dirty="0"/>
          </a:p>
        </p:txBody>
      </p:sp>
    </p:spTree>
    <p:extLst>
      <p:ext uri="{BB962C8B-B14F-4D97-AF65-F5344CB8AC3E}">
        <p14:creationId xmlns:p14="http://schemas.microsoft.com/office/powerpoint/2010/main" val="34663596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Pricing</a:t>
            </a:r>
            <a:endParaRPr lang="en-US" dirty="0"/>
          </a:p>
        </p:txBody>
      </p:sp>
      <p:sp>
        <p:nvSpPr>
          <p:cNvPr id="3" name="Content Placeholder 2"/>
          <p:cNvSpPr>
            <a:spLocks noGrp="1"/>
          </p:cNvSpPr>
          <p:nvPr>
            <p:ph idx="1"/>
          </p:nvPr>
        </p:nvSpPr>
        <p:spPr/>
        <p:txBody>
          <a:bodyPr/>
          <a:lstStyle/>
          <a:p>
            <a:pPr lvl="0">
              <a:defRPr/>
            </a:pPr>
            <a:r>
              <a:rPr lang="en-US" sz="3100" dirty="0"/>
              <a:t>Everyday Low Pricing (EDLP)</a:t>
            </a:r>
          </a:p>
          <a:p>
            <a:pPr lvl="1">
              <a:defRPr/>
            </a:pPr>
            <a:endParaRPr lang="en-US" dirty="0"/>
          </a:p>
          <a:p>
            <a:pPr lvl="0">
              <a:defRPr/>
            </a:pPr>
            <a:r>
              <a:rPr lang="en-US" sz="3143" dirty="0"/>
              <a:t>High-Low Pricing (Hi-Lo or Promotion)</a:t>
            </a:r>
          </a:p>
          <a:p>
            <a:pPr lvl="1">
              <a:defRPr/>
            </a:pPr>
            <a:endParaRPr lang="en-US" dirty="0"/>
          </a:p>
          <a:p>
            <a:pPr lvl="0">
              <a:defRPr/>
            </a:pPr>
            <a:r>
              <a:rPr lang="en-US" sz="3143" dirty="0"/>
              <a:t>Hybrid Pricing (EDLP + Hi-Lo</a:t>
            </a:r>
            <a:r>
              <a:rPr lang="en-US" sz="3143" dirty="0" smtClean="0"/>
              <a:t>)</a:t>
            </a:r>
            <a:endParaRPr lang="en-US" sz="3143" dirty="0"/>
          </a:p>
        </p:txBody>
      </p:sp>
    </p:spTree>
    <p:extLst>
      <p:ext uri="{BB962C8B-B14F-4D97-AF65-F5344CB8AC3E}">
        <p14:creationId xmlns:p14="http://schemas.microsoft.com/office/powerpoint/2010/main" val="6549087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AGENDA</a:t>
            </a:r>
            <a:endParaRPr lang="en-US" sz="4400" dirty="0"/>
          </a:p>
        </p:txBody>
      </p:sp>
      <p:pic>
        <p:nvPicPr>
          <p:cNvPr id="5" name="Content Placeholder 4" descr="11453529-groceries.jpg"/>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9532" r="9532"/>
          <a:stretch>
            <a:fillRect/>
          </a:stretch>
        </p:blipFill>
        <p:spPr>
          <a:xfrm>
            <a:off x="4520271" y="914400"/>
            <a:ext cx="4069080" cy="5211763"/>
          </a:xfrm>
        </p:spPr>
      </p:pic>
      <p:sp>
        <p:nvSpPr>
          <p:cNvPr id="4" name="Text Placeholder 3"/>
          <p:cNvSpPr>
            <a:spLocks noGrp="1"/>
          </p:cNvSpPr>
          <p:nvPr>
            <p:ph type="body" sz="half" idx="2"/>
          </p:nvPr>
        </p:nvSpPr>
        <p:spPr>
          <a:xfrm>
            <a:off x="635112" y="2789704"/>
            <a:ext cx="4069080" cy="3182472"/>
          </a:xfrm>
        </p:spPr>
        <p:txBody>
          <a:bodyPr>
            <a:normAutofit/>
          </a:bodyPr>
          <a:lstStyle/>
          <a:p>
            <a:pPr marL="457200" indent="-457200" algn="l">
              <a:buFont typeface="Arial"/>
              <a:buChar char="•"/>
            </a:pPr>
            <a:r>
              <a:rPr lang="en-US" sz="2800" dirty="0" smtClean="0">
                <a:solidFill>
                  <a:schemeClr val="tx1">
                    <a:lumMod val="65000"/>
                    <a:lumOff val="35000"/>
                  </a:schemeClr>
                </a:solidFill>
                <a:latin typeface="+mj-lt"/>
              </a:rPr>
              <a:t>Introduction</a:t>
            </a:r>
          </a:p>
          <a:p>
            <a:pPr marL="457200" indent="-457200" algn="l">
              <a:buFont typeface="Arial"/>
              <a:buChar char="•"/>
            </a:pPr>
            <a:r>
              <a:rPr lang="en-US" sz="2800" dirty="0" smtClean="0">
                <a:solidFill>
                  <a:schemeClr val="tx1">
                    <a:lumMod val="65000"/>
                    <a:lumOff val="35000"/>
                  </a:schemeClr>
                </a:solidFill>
                <a:latin typeface="+mj-lt"/>
              </a:rPr>
              <a:t>Industry Analysis</a:t>
            </a:r>
          </a:p>
          <a:p>
            <a:pPr marL="457200" indent="-457200" algn="l">
              <a:buFont typeface="Arial"/>
              <a:buChar char="•"/>
            </a:pPr>
            <a:r>
              <a:rPr lang="en-US" sz="2800" dirty="0" smtClean="0">
                <a:solidFill>
                  <a:schemeClr val="tx1">
                    <a:lumMod val="65000"/>
                    <a:lumOff val="35000"/>
                  </a:schemeClr>
                </a:solidFill>
                <a:latin typeface="+mj-lt"/>
              </a:rPr>
              <a:t>Pricing Strategies</a:t>
            </a:r>
          </a:p>
          <a:p>
            <a:pPr marL="457200" indent="-457200" algn="l">
              <a:buFont typeface="Arial"/>
              <a:buChar char="•"/>
            </a:pPr>
            <a:r>
              <a:rPr lang="en-US" sz="2800" dirty="0" smtClean="0">
                <a:solidFill>
                  <a:schemeClr val="tx1">
                    <a:lumMod val="65000"/>
                    <a:lumOff val="35000"/>
                  </a:schemeClr>
                </a:solidFill>
                <a:latin typeface="+mj-lt"/>
              </a:rPr>
              <a:t>Recommendations</a:t>
            </a:r>
          </a:p>
        </p:txBody>
      </p:sp>
    </p:spTree>
    <p:extLst>
      <p:ext uri="{BB962C8B-B14F-4D97-AF65-F5344CB8AC3E}">
        <p14:creationId xmlns:p14="http://schemas.microsoft.com/office/powerpoint/2010/main" val="10142939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Everyday Low Pricing (EDLP)</a:t>
            </a:r>
            <a:endParaRPr lang="en-US" dirty="0"/>
          </a:p>
        </p:txBody>
      </p:sp>
      <p:sp>
        <p:nvSpPr>
          <p:cNvPr id="3" name="Content Placeholder 2"/>
          <p:cNvSpPr>
            <a:spLocks noGrp="1"/>
          </p:cNvSpPr>
          <p:nvPr>
            <p:ph idx="1"/>
          </p:nvPr>
        </p:nvSpPr>
        <p:spPr/>
        <p:txBody>
          <a:bodyPr/>
          <a:lstStyle/>
          <a:p>
            <a:pPr lvl="1">
              <a:defRPr/>
            </a:pPr>
            <a:r>
              <a:rPr lang="en-US" dirty="0"/>
              <a:t>Supermarkets have low prices all the time</a:t>
            </a:r>
          </a:p>
          <a:p>
            <a:pPr lvl="1">
              <a:defRPr/>
            </a:pPr>
            <a:r>
              <a:rPr lang="en-US" dirty="0"/>
              <a:t>Do not offer many deep-discounts</a:t>
            </a:r>
          </a:p>
          <a:p>
            <a:pPr lvl="1">
              <a:defRPr/>
            </a:pPr>
            <a:r>
              <a:rPr lang="en-US" dirty="0"/>
              <a:t>Attracts Price Sensitive Customers </a:t>
            </a:r>
          </a:p>
          <a:p>
            <a:pPr lvl="1">
              <a:defRPr/>
            </a:pPr>
            <a:r>
              <a:rPr lang="en-US" dirty="0"/>
              <a:t>In the USA, most popular in the South than Northeast</a:t>
            </a:r>
          </a:p>
          <a:p>
            <a:pPr lvl="1">
              <a:defRPr/>
            </a:pPr>
            <a:r>
              <a:rPr lang="en-US" dirty="0"/>
              <a:t>Wal-Mart is the leader on EDLP strategy </a:t>
            </a:r>
          </a:p>
        </p:txBody>
      </p:sp>
      <p:pic>
        <p:nvPicPr>
          <p:cNvPr id="4" name="Picture 3"/>
          <p:cNvPicPr>
            <a:picLocks noChangeAspect="1"/>
          </p:cNvPicPr>
          <p:nvPr/>
        </p:nvPicPr>
        <p:blipFill>
          <a:blip r:embed="rId2" cstate="print"/>
          <a:stretch>
            <a:fillRect/>
          </a:stretch>
        </p:blipFill>
        <p:spPr>
          <a:xfrm>
            <a:off x="2539832" y="4737871"/>
            <a:ext cx="5350929" cy="1484124"/>
          </a:xfrm>
          <a:prstGeom prst="rect">
            <a:avLst/>
          </a:prstGeom>
        </p:spPr>
      </p:pic>
    </p:spTree>
    <p:extLst>
      <p:ext uri="{BB962C8B-B14F-4D97-AF65-F5344CB8AC3E}">
        <p14:creationId xmlns:p14="http://schemas.microsoft.com/office/powerpoint/2010/main" val="22842606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EDLP Strategy </a:t>
            </a:r>
            <a:r>
              <a:rPr lang="en-US" dirty="0"/>
              <a:t>U</a:t>
            </a:r>
            <a:r>
              <a:rPr lang="en-US" dirty="0" smtClean="0"/>
              <a:t>sed</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948021956"/>
              </p:ext>
            </p:extLst>
          </p:nvPr>
        </p:nvGraphicFramePr>
        <p:xfrm>
          <a:off x="378326" y="2044903"/>
          <a:ext cx="8308474" cy="4131535"/>
        </p:xfrm>
        <a:graphic>
          <a:graphicData uri="http://schemas.openxmlformats.org/drawingml/2006/table">
            <a:tbl>
              <a:tblPr firstRow="1" bandRow="1">
                <a:tableStyleId>{BC89EF96-8CEA-46FF-86C4-4CE0E7609802}</a:tableStyleId>
              </a:tblPr>
              <a:tblGrid>
                <a:gridCol w="1724794"/>
                <a:gridCol w="1645920"/>
                <a:gridCol w="1645920"/>
                <a:gridCol w="1645920"/>
                <a:gridCol w="1645920"/>
              </a:tblGrid>
              <a:tr h="232030">
                <a:tc>
                  <a:txBody>
                    <a:bodyPr/>
                    <a:lstStyle/>
                    <a:p>
                      <a:pPr algn="ctr" fontAlgn="b"/>
                      <a:r>
                        <a:rPr lang="en-US" sz="1600" b="1" u="none" strike="noStrike" dirty="0" smtClean="0"/>
                        <a:t>Firm</a:t>
                      </a:r>
                      <a:endParaRPr lang="en-US" sz="1600" b="1" i="0" u="none" strike="noStrike" dirty="0">
                        <a:latin typeface="Verdana"/>
                      </a:endParaRPr>
                    </a:p>
                  </a:txBody>
                  <a:tcPr marL="12700" marR="12700" marT="12700" marB="0" anchor="b"/>
                </a:tc>
                <a:tc>
                  <a:txBody>
                    <a:bodyPr/>
                    <a:lstStyle/>
                    <a:p>
                      <a:pPr algn="ctr" fontAlgn="b"/>
                      <a:r>
                        <a:rPr lang="en-US" sz="1600" b="1" u="none" strike="noStrike" dirty="0"/>
                        <a:t>Stores</a:t>
                      </a:r>
                      <a:endParaRPr lang="en-US" sz="1600" b="1" i="0" u="none" strike="noStrike" dirty="0">
                        <a:latin typeface="Verdana"/>
                      </a:endParaRPr>
                    </a:p>
                  </a:txBody>
                  <a:tcPr marL="12700" marR="12700" marT="12700" marB="0" anchor="b"/>
                </a:tc>
                <a:tc>
                  <a:txBody>
                    <a:bodyPr/>
                    <a:lstStyle/>
                    <a:p>
                      <a:pPr algn="ctr" fontAlgn="b"/>
                      <a:r>
                        <a:rPr lang="en-US" sz="1600" b="1" u="none" strike="noStrike" dirty="0"/>
                        <a:t> %</a:t>
                      </a:r>
                      <a:r>
                        <a:rPr lang="en-US" sz="1600" b="1" u="none" strike="noStrike" dirty="0" smtClean="0"/>
                        <a:t> Promo</a:t>
                      </a:r>
                      <a:endParaRPr lang="en-US" sz="1600" b="1" i="0" u="none" strike="noStrike" dirty="0">
                        <a:latin typeface="Verdana"/>
                      </a:endParaRPr>
                    </a:p>
                  </a:txBody>
                  <a:tcPr marL="12700" marR="12700" marT="12700" marB="0" anchor="b"/>
                </a:tc>
                <a:tc>
                  <a:txBody>
                    <a:bodyPr/>
                    <a:lstStyle/>
                    <a:p>
                      <a:pPr algn="ctr" fontAlgn="b"/>
                      <a:r>
                        <a:rPr lang="en-US" sz="1600" b="1" u="none" strike="noStrike" dirty="0"/>
                        <a:t>%HYBRID</a:t>
                      </a:r>
                      <a:endParaRPr lang="en-US" sz="1600" b="1" i="0" u="none" strike="noStrike" dirty="0">
                        <a:latin typeface="Verdana"/>
                      </a:endParaRPr>
                    </a:p>
                  </a:txBody>
                  <a:tcPr marL="12700" marR="12700" marT="12700" marB="0" anchor="b"/>
                </a:tc>
                <a:tc>
                  <a:txBody>
                    <a:bodyPr/>
                    <a:lstStyle/>
                    <a:p>
                      <a:pPr algn="ctr" fontAlgn="b"/>
                      <a:r>
                        <a:rPr lang="en-US" sz="1600" b="1" u="none" strike="noStrike" dirty="0"/>
                        <a:t>% EDLP</a:t>
                      </a:r>
                      <a:endParaRPr lang="en-US" sz="1600" b="1" i="0" u="none" strike="noStrike" dirty="0">
                        <a:latin typeface="Verdana"/>
                      </a:endParaRPr>
                    </a:p>
                  </a:txBody>
                  <a:tcPr marL="12700" marR="12700" marT="12700" marB="0" anchor="b"/>
                </a:tc>
              </a:tr>
              <a:tr h="258333">
                <a:tc>
                  <a:txBody>
                    <a:bodyPr/>
                    <a:lstStyle/>
                    <a:p>
                      <a:pPr algn="l" fontAlgn="b"/>
                      <a:r>
                        <a:rPr lang="en-US" sz="1400" b="1" u="none" strike="noStrike" dirty="0" smtClean="0"/>
                        <a:t>Kroger </a:t>
                      </a:r>
                      <a:endParaRPr lang="en-US" sz="1400" b="1" i="0" u="none" strike="noStrike" dirty="0">
                        <a:latin typeface="Verdana"/>
                      </a:endParaRPr>
                    </a:p>
                  </a:txBody>
                  <a:tcPr marL="12700" marR="12700" marT="12700" marB="0" anchor="b"/>
                </a:tc>
                <a:tc>
                  <a:txBody>
                    <a:bodyPr/>
                    <a:lstStyle/>
                    <a:p>
                      <a:pPr algn="ctr" fontAlgn="b"/>
                      <a:r>
                        <a:rPr lang="en-US" sz="1400" u="none" strike="noStrike" dirty="0"/>
                        <a:t>1,399</a:t>
                      </a:r>
                      <a:endParaRPr lang="en-US" sz="1400" b="0" i="0" u="none" strike="noStrike" dirty="0">
                        <a:latin typeface="Verdana"/>
                      </a:endParaRPr>
                    </a:p>
                  </a:txBody>
                  <a:tcPr marL="12700" marR="12700" marT="12700" marB="0" anchor="b"/>
                </a:tc>
                <a:tc>
                  <a:txBody>
                    <a:bodyPr/>
                    <a:lstStyle/>
                    <a:p>
                      <a:pPr algn="ctr" fontAlgn="b"/>
                      <a:r>
                        <a:rPr lang="en-US" sz="1400" u="none" strike="noStrike" dirty="0"/>
                        <a:t>47</a:t>
                      </a:r>
                      <a:endParaRPr lang="en-US" sz="1400" b="0" i="0" u="none" strike="noStrike" dirty="0">
                        <a:latin typeface="Verdana"/>
                      </a:endParaRPr>
                    </a:p>
                  </a:txBody>
                  <a:tcPr marL="12700" marR="12700" marT="12700" marB="0" anchor="b"/>
                </a:tc>
                <a:tc>
                  <a:txBody>
                    <a:bodyPr/>
                    <a:lstStyle/>
                    <a:p>
                      <a:pPr algn="ctr" fontAlgn="b"/>
                      <a:r>
                        <a:rPr lang="en-US" sz="1400" u="none" strike="noStrike" dirty="0"/>
                        <a:t>40</a:t>
                      </a:r>
                      <a:endParaRPr lang="en-US" sz="1400" b="0" i="0" u="none" strike="noStrike" dirty="0">
                        <a:latin typeface="Verdana"/>
                      </a:endParaRPr>
                    </a:p>
                  </a:txBody>
                  <a:tcPr marL="12700" marR="12700" marT="12700" marB="0" anchor="b"/>
                </a:tc>
                <a:tc>
                  <a:txBody>
                    <a:bodyPr/>
                    <a:lstStyle/>
                    <a:p>
                      <a:pPr algn="ctr" fontAlgn="b"/>
                      <a:r>
                        <a:rPr lang="en-US" sz="1400" u="none" strike="noStrike"/>
                        <a:t>13</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t>Safeway </a:t>
                      </a:r>
                      <a:endParaRPr lang="en-US" sz="1400" b="1" i="0" u="none" strike="noStrike" dirty="0">
                        <a:latin typeface="Verdana"/>
                      </a:endParaRPr>
                    </a:p>
                  </a:txBody>
                  <a:tcPr marL="12700" marR="12700" marT="12700" marB="0" anchor="b"/>
                </a:tc>
                <a:tc>
                  <a:txBody>
                    <a:bodyPr/>
                    <a:lstStyle/>
                    <a:p>
                      <a:pPr algn="ctr" fontAlgn="b"/>
                      <a:r>
                        <a:rPr lang="en-US" sz="1400" u="none" strike="noStrike" dirty="0"/>
                        <a:t>1,165</a:t>
                      </a:r>
                      <a:endParaRPr lang="en-US" sz="1400" b="0" i="0" u="none" strike="noStrike" dirty="0">
                        <a:latin typeface="Verdana"/>
                      </a:endParaRPr>
                    </a:p>
                  </a:txBody>
                  <a:tcPr marL="12700" marR="12700" marT="12700" marB="0" anchor="b"/>
                </a:tc>
                <a:tc>
                  <a:txBody>
                    <a:bodyPr/>
                    <a:lstStyle/>
                    <a:p>
                      <a:pPr algn="ctr" fontAlgn="b"/>
                      <a:r>
                        <a:rPr lang="en-US" sz="1400" u="none" strike="noStrike" dirty="0"/>
                        <a:t>52</a:t>
                      </a:r>
                      <a:endParaRPr lang="en-US" sz="1400" b="0" i="0" u="none" strike="noStrike" dirty="0">
                        <a:latin typeface="Verdana"/>
                      </a:endParaRPr>
                    </a:p>
                  </a:txBody>
                  <a:tcPr marL="12700" marR="12700" marT="12700" marB="0" anchor="b"/>
                </a:tc>
                <a:tc>
                  <a:txBody>
                    <a:bodyPr/>
                    <a:lstStyle/>
                    <a:p>
                      <a:pPr algn="ctr" fontAlgn="b"/>
                      <a:r>
                        <a:rPr lang="en-US" sz="1400" u="none" strike="noStrike"/>
                        <a:t>43</a:t>
                      </a:r>
                      <a:endParaRPr lang="en-US" sz="1400" b="0" i="0" u="none" strike="noStrike">
                        <a:latin typeface="Verdana"/>
                      </a:endParaRPr>
                    </a:p>
                  </a:txBody>
                  <a:tcPr marL="12700" marR="12700" marT="12700" marB="0" anchor="b"/>
                </a:tc>
                <a:tc>
                  <a:txBody>
                    <a:bodyPr/>
                    <a:lstStyle/>
                    <a:p>
                      <a:pPr algn="ctr" fontAlgn="b"/>
                      <a:r>
                        <a:rPr lang="en-US" sz="1400" u="none" strike="noStrike" dirty="0"/>
                        <a:t>5</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t>Albertson’s</a:t>
                      </a:r>
                      <a:endParaRPr lang="en-US" sz="1400" b="1" i="0" u="none" strike="noStrike" dirty="0">
                        <a:latin typeface="Verdana"/>
                      </a:endParaRPr>
                    </a:p>
                  </a:txBody>
                  <a:tcPr marL="12700" marR="12700" marT="12700" marB="0" anchor="b"/>
                </a:tc>
                <a:tc>
                  <a:txBody>
                    <a:bodyPr/>
                    <a:lstStyle/>
                    <a:p>
                      <a:pPr algn="ctr" fontAlgn="b"/>
                      <a:r>
                        <a:rPr lang="en-US" sz="1400" u="none" strike="noStrike" dirty="0"/>
                        <a:t>922</a:t>
                      </a:r>
                      <a:endParaRPr lang="en-US" sz="1400" b="0" i="0" u="none" strike="noStrike" dirty="0">
                        <a:latin typeface="Verdana"/>
                      </a:endParaRPr>
                    </a:p>
                  </a:txBody>
                  <a:tcPr marL="12700" marR="12700" marT="12700" marB="0" anchor="b"/>
                </a:tc>
                <a:tc>
                  <a:txBody>
                    <a:bodyPr/>
                    <a:lstStyle/>
                    <a:p>
                      <a:pPr algn="ctr" fontAlgn="b"/>
                      <a:r>
                        <a:rPr lang="en-US" sz="1400" u="none" strike="noStrike"/>
                        <a:t>11</a:t>
                      </a:r>
                      <a:endParaRPr lang="en-US" sz="1400" b="0" i="0" u="none" strike="noStrike">
                        <a:latin typeface="Verdana"/>
                      </a:endParaRPr>
                    </a:p>
                  </a:txBody>
                  <a:tcPr marL="12700" marR="12700" marT="12700" marB="0" anchor="b"/>
                </a:tc>
                <a:tc>
                  <a:txBody>
                    <a:bodyPr/>
                    <a:lstStyle/>
                    <a:p>
                      <a:pPr algn="ctr" fontAlgn="b"/>
                      <a:r>
                        <a:rPr lang="en-US" sz="1400" u="none" strike="noStrike"/>
                        <a:t>41</a:t>
                      </a:r>
                      <a:endParaRPr lang="en-US" sz="1400" b="0" i="0" u="none" strike="noStrike">
                        <a:latin typeface="Verdana"/>
                      </a:endParaRPr>
                    </a:p>
                  </a:txBody>
                  <a:tcPr marL="12700" marR="12700" marT="12700" marB="0" anchor="b"/>
                </a:tc>
                <a:tc>
                  <a:txBody>
                    <a:bodyPr/>
                    <a:lstStyle/>
                    <a:p>
                      <a:pPr algn="ctr" fontAlgn="b"/>
                      <a:r>
                        <a:rPr lang="en-US" sz="1400" u="none" strike="noStrike" dirty="0"/>
                        <a:t>48</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solidFill>
                            <a:srgbClr val="FFFFFF"/>
                          </a:solidFill>
                        </a:rPr>
                        <a:t>Winn-Dixie </a:t>
                      </a:r>
                      <a:endParaRPr lang="en-US" sz="1400" b="1" i="0" u="none" strike="noStrike" dirty="0">
                        <a:solidFill>
                          <a:srgbClr val="FFFFFF"/>
                        </a:solidFill>
                        <a:latin typeface="Verdana"/>
                      </a:endParaRPr>
                    </a:p>
                  </a:txBody>
                  <a:tcPr marL="12700" marR="12700" marT="12700" marB="0" anchor="b">
                    <a:solidFill>
                      <a:schemeClr val="accent1"/>
                    </a:solidFill>
                  </a:tcPr>
                </a:tc>
                <a:tc>
                  <a:txBody>
                    <a:bodyPr/>
                    <a:lstStyle/>
                    <a:p>
                      <a:pPr algn="ctr" fontAlgn="b"/>
                      <a:r>
                        <a:rPr lang="en-US" sz="1400" u="none" strike="noStrike" dirty="0"/>
                        <a:t>1,174</a:t>
                      </a:r>
                      <a:endParaRPr lang="en-US" sz="1400" b="0" i="0" u="none" strike="noStrike" dirty="0">
                        <a:solidFill>
                          <a:schemeClr val="tx1"/>
                        </a:solidFill>
                        <a:latin typeface="Verdana"/>
                      </a:endParaRPr>
                    </a:p>
                  </a:txBody>
                  <a:tcPr marL="12700" marR="12700" marT="12700" marB="0" anchor="b"/>
                </a:tc>
                <a:tc>
                  <a:txBody>
                    <a:bodyPr/>
                    <a:lstStyle/>
                    <a:p>
                      <a:pPr algn="ctr" fontAlgn="b"/>
                      <a:r>
                        <a:rPr lang="en-US" sz="1400" u="none" strike="noStrike" dirty="0"/>
                        <a:t>3</a:t>
                      </a:r>
                      <a:endParaRPr lang="en-US" sz="1400" b="0" i="0" u="none" strike="noStrike" dirty="0">
                        <a:solidFill>
                          <a:schemeClr val="tx1"/>
                        </a:solidFill>
                        <a:latin typeface="Verdana"/>
                      </a:endParaRPr>
                    </a:p>
                  </a:txBody>
                  <a:tcPr marL="12700" marR="12700" marT="12700" marB="0" anchor="b"/>
                </a:tc>
                <a:tc>
                  <a:txBody>
                    <a:bodyPr/>
                    <a:lstStyle/>
                    <a:p>
                      <a:pPr algn="ctr" fontAlgn="b"/>
                      <a:r>
                        <a:rPr lang="en-US" sz="1400" u="none" strike="noStrike" dirty="0"/>
                        <a:t>30</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FFFFFF"/>
                          </a:solidFill>
                        </a:rPr>
                        <a:t>67</a:t>
                      </a:r>
                      <a:endParaRPr lang="en-US" sz="1400" b="0" i="0" u="none" strike="noStrike" dirty="0">
                        <a:solidFill>
                          <a:srgbClr val="FFFFFF"/>
                        </a:solidFill>
                        <a:latin typeface="Verdana"/>
                      </a:endParaRPr>
                    </a:p>
                  </a:txBody>
                  <a:tcPr marL="12700" marR="12700" marT="12700" marB="0" anchor="b">
                    <a:solidFill>
                      <a:srgbClr val="990000"/>
                    </a:solidFill>
                  </a:tcPr>
                </a:tc>
              </a:tr>
              <a:tr h="258333">
                <a:tc>
                  <a:txBody>
                    <a:bodyPr/>
                    <a:lstStyle/>
                    <a:p>
                      <a:pPr algn="l" fontAlgn="b"/>
                      <a:r>
                        <a:rPr lang="en-US" sz="1400" b="1" u="none" strike="noStrike" dirty="0"/>
                        <a:t>Lucky </a:t>
                      </a:r>
                      <a:endParaRPr lang="en-US" sz="1400" b="1"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813</a:t>
                      </a:r>
                      <a:endParaRPr lang="en-US" sz="1400" b="0"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35</a:t>
                      </a:r>
                      <a:endParaRPr lang="en-US" sz="1400" b="0"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38</a:t>
                      </a:r>
                      <a:endParaRPr lang="en-US" sz="1400" b="0"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27</a:t>
                      </a:r>
                      <a:endParaRPr lang="en-US" sz="1400" b="0" i="0" u="none" strike="noStrike" dirty="0">
                        <a:latin typeface="Verdana"/>
                      </a:endParaRPr>
                    </a:p>
                  </a:txBody>
                  <a:tcPr marL="12700" marR="12700" marT="12700" marB="0" anchor="b">
                    <a:solidFill>
                      <a:srgbClr val="3366FF">
                        <a:alpha val="20000"/>
                      </a:srgbClr>
                    </a:solidFill>
                  </a:tcPr>
                </a:tc>
              </a:tr>
              <a:tr h="258333">
                <a:tc>
                  <a:txBody>
                    <a:bodyPr/>
                    <a:lstStyle/>
                    <a:p>
                      <a:pPr algn="l" fontAlgn="b"/>
                      <a:r>
                        <a:rPr lang="en-US" sz="1400" b="1" u="none" strike="noStrike" dirty="0"/>
                        <a:t>Giant </a:t>
                      </a:r>
                      <a:endParaRPr lang="en-US" sz="1400" b="1" i="0" u="none" strike="noStrike" dirty="0">
                        <a:latin typeface="Verdana"/>
                      </a:endParaRPr>
                    </a:p>
                  </a:txBody>
                  <a:tcPr marL="12700" marR="12700" marT="12700" marB="0" anchor="b"/>
                </a:tc>
                <a:tc>
                  <a:txBody>
                    <a:bodyPr/>
                    <a:lstStyle/>
                    <a:p>
                      <a:pPr algn="ctr" fontAlgn="b"/>
                      <a:r>
                        <a:rPr lang="en-US" sz="1400" u="none" strike="noStrike" dirty="0"/>
                        <a:t>711</a:t>
                      </a:r>
                      <a:endParaRPr lang="en-US" sz="1400" b="0" i="0" u="none" strike="noStrike" dirty="0">
                        <a:latin typeface="Verdana"/>
                      </a:endParaRPr>
                    </a:p>
                  </a:txBody>
                  <a:tcPr marL="12700" marR="12700" marT="12700" marB="0" anchor="b"/>
                </a:tc>
                <a:tc>
                  <a:txBody>
                    <a:bodyPr/>
                    <a:lstStyle/>
                    <a:p>
                      <a:pPr algn="ctr" fontAlgn="b"/>
                      <a:r>
                        <a:rPr lang="en-US" sz="1400" u="none" strike="noStrike" dirty="0"/>
                        <a:t>29</a:t>
                      </a:r>
                      <a:endParaRPr lang="en-US" sz="1400" b="0" i="0" u="none" strike="noStrike" dirty="0">
                        <a:latin typeface="Verdana"/>
                      </a:endParaRPr>
                    </a:p>
                  </a:txBody>
                  <a:tcPr marL="12700" marR="12700" marT="12700" marB="0" anchor="b"/>
                </a:tc>
                <a:tc>
                  <a:txBody>
                    <a:bodyPr/>
                    <a:lstStyle/>
                    <a:p>
                      <a:pPr algn="ctr" fontAlgn="b"/>
                      <a:r>
                        <a:rPr lang="en-US" sz="1400" u="none" strike="noStrike" dirty="0"/>
                        <a:t>60</a:t>
                      </a:r>
                      <a:endParaRPr lang="en-US" sz="1400" b="0" i="0" u="none" strike="noStrike" dirty="0">
                        <a:latin typeface="Verdana"/>
                      </a:endParaRPr>
                    </a:p>
                  </a:txBody>
                  <a:tcPr marL="12700" marR="12700" marT="12700" marB="0" anchor="b"/>
                </a:tc>
                <a:tc>
                  <a:txBody>
                    <a:bodyPr/>
                    <a:lstStyle/>
                    <a:p>
                      <a:pPr algn="ctr" fontAlgn="b"/>
                      <a:r>
                        <a:rPr lang="en-US" sz="1400" u="none" strike="noStrike"/>
                        <a:t>11</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t>Fred Meyer </a:t>
                      </a:r>
                      <a:endParaRPr lang="en-US" sz="1400" b="1" i="0" u="none" strike="noStrike" dirty="0">
                        <a:latin typeface="Verdana"/>
                      </a:endParaRPr>
                    </a:p>
                  </a:txBody>
                  <a:tcPr marL="12700" marR="12700" marT="12700" marB="0" anchor="b"/>
                </a:tc>
                <a:tc>
                  <a:txBody>
                    <a:bodyPr/>
                    <a:lstStyle/>
                    <a:p>
                      <a:pPr algn="ctr" fontAlgn="b"/>
                      <a:r>
                        <a:rPr lang="en-US" sz="1400" u="none" strike="noStrike" dirty="0"/>
                        <a:t>821</a:t>
                      </a:r>
                      <a:endParaRPr lang="en-US" sz="1400" b="0" i="0" u="none" strike="noStrike" dirty="0">
                        <a:latin typeface="Verdana"/>
                      </a:endParaRPr>
                    </a:p>
                  </a:txBody>
                  <a:tcPr marL="12700" marR="12700" marT="12700" marB="0" anchor="b"/>
                </a:tc>
                <a:tc>
                  <a:txBody>
                    <a:bodyPr/>
                    <a:lstStyle/>
                    <a:p>
                      <a:pPr algn="ctr" fontAlgn="b"/>
                      <a:r>
                        <a:rPr lang="en-US" sz="1400" u="none" strike="noStrike" dirty="0"/>
                        <a:t>22</a:t>
                      </a:r>
                      <a:endParaRPr lang="en-US" sz="1400" b="0" i="0" u="none" strike="noStrike" dirty="0">
                        <a:latin typeface="Verdana"/>
                      </a:endParaRPr>
                    </a:p>
                  </a:txBody>
                  <a:tcPr marL="12700" marR="12700" marT="12700" marB="0" anchor="b"/>
                </a:tc>
                <a:tc>
                  <a:txBody>
                    <a:bodyPr/>
                    <a:lstStyle/>
                    <a:p>
                      <a:pPr algn="ctr" fontAlgn="b"/>
                      <a:r>
                        <a:rPr lang="en-US" sz="1400" u="none" strike="noStrike"/>
                        <a:t>60</a:t>
                      </a:r>
                      <a:endParaRPr lang="en-US" sz="1400" b="0" i="0" u="none" strike="noStrike">
                        <a:latin typeface="Verdana"/>
                      </a:endParaRPr>
                    </a:p>
                  </a:txBody>
                  <a:tcPr marL="12700" marR="12700" marT="12700" marB="0" anchor="b"/>
                </a:tc>
                <a:tc>
                  <a:txBody>
                    <a:bodyPr/>
                    <a:lstStyle/>
                    <a:p>
                      <a:pPr algn="ctr" fontAlgn="b"/>
                      <a:r>
                        <a:rPr lang="en-US" sz="1400" u="none" strike="noStrike"/>
                        <a:t>18</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FFFFFF"/>
                          </a:solidFill>
                        </a:rPr>
                        <a:t>Wal-Mart </a:t>
                      </a:r>
                      <a:endParaRPr lang="en-US" sz="1400" b="1" i="0" u="none" strike="noStrike" dirty="0">
                        <a:solidFill>
                          <a:srgbClr val="FFFFFF"/>
                        </a:solidFill>
                        <a:latin typeface="Verdana"/>
                      </a:endParaRPr>
                    </a:p>
                  </a:txBody>
                  <a:tcPr marL="12700" marR="12700" marT="12700" marB="0" anchor="b">
                    <a:lnB w="12700" cap="flat" cmpd="sng" algn="ctr">
                      <a:solidFill>
                        <a:prstClr val="white"/>
                      </a:solidFill>
                      <a:prstDash val="solid"/>
                      <a:round/>
                      <a:headEnd type="none" w="med" len="med"/>
                      <a:tailEnd type="none" w="med" len="med"/>
                    </a:lnB>
                    <a:solidFill>
                      <a:srgbClr val="990000"/>
                    </a:solidFill>
                  </a:tcPr>
                </a:tc>
                <a:tc>
                  <a:txBody>
                    <a:bodyPr/>
                    <a:lstStyle/>
                    <a:p>
                      <a:pPr algn="ctr" fontAlgn="b"/>
                      <a:r>
                        <a:rPr lang="en-US" sz="1400" u="none" strike="noStrike" dirty="0"/>
                        <a:t>487</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26</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FFFFFF"/>
                          </a:solidFill>
                        </a:rPr>
                        <a:t>73</a:t>
                      </a:r>
                      <a:endParaRPr lang="en-US" sz="1400" b="0" i="0" u="none" strike="noStrike" dirty="0">
                        <a:solidFill>
                          <a:srgbClr val="FFFFFF"/>
                        </a:solidFill>
                        <a:latin typeface="Verdana"/>
                      </a:endParaRPr>
                    </a:p>
                  </a:txBody>
                  <a:tcPr marL="12700" marR="12700" marT="12700" marB="0" anchor="b">
                    <a:solidFill>
                      <a:srgbClr val="990000"/>
                    </a:solidFill>
                  </a:tcPr>
                </a:tc>
              </a:tr>
              <a:tr h="258333">
                <a:tc>
                  <a:txBody>
                    <a:bodyPr/>
                    <a:lstStyle/>
                    <a:p>
                      <a:pPr algn="l" fontAlgn="b"/>
                      <a:r>
                        <a:rPr lang="en-US" sz="1400" b="1" u="none" strike="noStrike" dirty="0"/>
                        <a:t>Publix </a:t>
                      </a:r>
                      <a:endParaRPr lang="en-US" sz="1400" b="1" i="0" u="none" strike="noStrike" dirty="0">
                        <a:latin typeface="Verdana"/>
                      </a:endParaRPr>
                    </a:p>
                  </a:txBody>
                  <a:tcPr marL="12700" marR="12700" marT="12700" marB="0" anchor="b">
                    <a:lnT w="12700" cap="flat" cmpd="sng" algn="ctr">
                      <a:solidFill>
                        <a:prstClr val="white"/>
                      </a:solidFill>
                      <a:prstDash val="solid"/>
                      <a:round/>
                      <a:headEnd type="none" w="med" len="med"/>
                      <a:tailEnd type="none" w="med" len="med"/>
                    </a:lnT>
                  </a:tcPr>
                </a:tc>
                <a:tc>
                  <a:txBody>
                    <a:bodyPr/>
                    <a:lstStyle/>
                    <a:p>
                      <a:pPr algn="ctr" fontAlgn="b"/>
                      <a:r>
                        <a:rPr lang="en-US" sz="1400" u="none" strike="noStrike" dirty="0"/>
                        <a:t>581</a:t>
                      </a:r>
                      <a:endParaRPr lang="en-US" sz="1400" b="0" i="0" u="none" strike="noStrike" dirty="0">
                        <a:latin typeface="Verdana"/>
                      </a:endParaRPr>
                    </a:p>
                  </a:txBody>
                  <a:tcPr marL="12700" marR="12700" marT="12700" marB="0" anchor="b"/>
                </a:tc>
                <a:tc>
                  <a:txBody>
                    <a:bodyPr/>
                    <a:lstStyle/>
                    <a:p>
                      <a:pPr algn="ctr" fontAlgn="b"/>
                      <a:r>
                        <a:rPr lang="en-US" sz="1400" u="none" strike="noStrike" dirty="0"/>
                        <a:t>13</a:t>
                      </a:r>
                      <a:endParaRPr lang="en-US" sz="1400" b="0" i="0" u="none" strike="noStrike" dirty="0">
                        <a:latin typeface="Verdana"/>
                      </a:endParaRPr>
                    </a:p>
                  </a:txBody>
                  <a:tcPr marL="12700" marR="12700" marT="12700" marB="0" anchor="b"/>
                </a:tc>
                <a:tc>
                  <a:txBody>
                    <a:bodyPr/>
                    <a:lstStyle/>
                    <a:p>
                      <a:pPr algn="ctr" fontAlgn="b"/>
                      <a:r>
                        <a:rPr lang="en-US" sz="1400" u="none" strike="noStrike" dirty="0"/>
                        <a:t>71</a:t>
                      </a:r>
                      <a:endParaRPr lang="en-US" sz="1400" b="0" i="0" u="none" strike="noStrike" dirty="0">
                        <a:latin typeface="Verdana"/>
                      </a:endParaRPr>
                    </a:p>
                  </a:txBody>
                  <a:tcPr marL="12700" marR="12700" marT="12700" marB="0" anchor="b"/>
                </a:tc>
                <a:tc>
                  <a:txBody>
                    <a:bodyPr/>
                    <a:lstStyle/>
                    <a:p>
                      <a:pPr algn="ctr" fontAlgn="b"/>
                      <a:r>
                        <a:rPr lang="en-US" sz="1400" u="none" strike="noStrike" dirty="0"/>
                        <a:t>16</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solidFill>
                            <a:srgbClr val="FFFFFF"/>
                          </a:solidFill>
                        </a:rPr>
                        <a:t>Food Lion </a:t>
                      </a:r>
                      <a:endParaRPr lang="en-US" sz="1400" b="1" i="0" u="none" strike="noStrike" dirty="0">
                        <a:solidFill>
                          <a:srgbClr val="FFFFFF"/>
                        </a:solidFill>
                        <a:latin typeface="Verdana"/>
                      </a:endParaRPr>
                    </a:p>
                  </a:txBody>
                  <a:tcPr marL="12700" marR="12700" marT="12700" marB="0" anchor="b">
                    <a:solidFill>
                      <a:srgbClr val="990000"/>
                    </a:solidFill>
                  </a:tcPr>
                </a:tc>
                <a:tc>
                  <a:txBody>
                    <a:bodyPr/>
                    <a:lstStyle/>
                    <a:p>
                      <a:pPr algn="ctr" fontAlgn="b"/>
                      <a:r>
                        <a:rPr lang="en-US" sz="1400" u="none" strike="noStrike" dirty="0"/>
                        <a:t>1,186</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FFFFFF"/>
                          </a:solidFill>
                        </a:rPr>
                        <a:t>86</a:t>
                      </a:r>
                      <a:endParaRPr lang="en-US" sz="1400" b="0" i="0" u="none" strike="noStrike" dirty="0">
                        <a:solidFill>
                          <a:srgbClr val="FFFFFF"/>
                        </a:solidFill>
                        <a:latin typeface="Verdana"/>
                      </a:endParaRPr>
                    </a:p>
                  </a:txBody>
                  <a:tcPr marL="12700" marR="12700" marT="12700" marB="0" anchor="b">
                    <a:solidFill>
                      <a:srgbClr val="990000"/>
                    </a:solidFill>
                  </a:tcPr>
                </a:tc>
              </a:tr>
              <a:tr h="258333">
                <a:tc>
                  <a:txBody>
                    <a:bodyPr/>
                    <a:lstStyle/>
                    <a:p>
                      <a:pPr algn="l" fontAlgn="b"/>
                      <a:r>
                        <a:rPr lang="en-US" sz="1400" b="1" u="none" strike="noStrike" dirty="0"/>
                        <a:t>A&amp;P </a:t>
                      </a:r>
                      <a:endParaRPr lang="en-US" sz="1400" b="1" i="0" u="none" strike="noStrike" dirty="0">
                        <a:latin typeface="Verdana"/>
                      </a:endParaRPr>
                    </a:p>
                  </a:txBody>
                  <a:tcPr marL="12700" marR="12700" marT="12700" marB="0" anchor="b"/>
                </a:tc>
                <a:tc>
                  <a:txBody>
                    <a:bodyPr/>
                    <a:lstStyle/>
                    <a:p>
                      <a:pPr algn="ctr" fontAlgn="b"/>
                      <a:r>
                        <a:rPr lang="en-US" sz="1400" u="none" strike="noStrike" dirty="0"/>
                        <a:t>698</a:t>
                      </a:r>
                      <a:endParaRPr lang="en-US" sz="1400" b="0" i="0" u="none" strike="noStrike" dirty="0">
                        <a:latin typeface="Verdana"/>
                      </a:endParaRPr>
                    </a:p>
                  </a:txBody>
                  <a:tcPr marL="12700" marR="12700" marT="12700" marB="0" anchor="b"/>
                </a:tc>
                <a:tc>
                  <a:txBody>
                    <a:bodyPr/>
                    <a:lstStyle/>
                    <a:p>
                      <a:pPr algn="ctr" fontAlgn="b"/>
                      <a:r>
                        <a:rPr lang="en-US" sz="1400" u="none" strike="noStrike" dirty="0"/>
                        <a:t>55</a:t>
                      </a:r>
                      <a:endParaRPr lang="en-US" sz="1400" b="0" i="0" u="none" strike="noStrike" dirty="0">
                        <a:latin typeface="Verdana"/>
                      </a:endParaRPr>
                    </a:p>
                  </a:txBody>
                  <a:tcPr marL="12700" marR="12700" marT="12700" marB="0" anchor="b"/>
                </a:tc>
                <a:tc>
                  <a:txBody>
                    <a:bodyPr/>
                    <a:lstStyle/>
                    <a:p>
                      <a:pPr algn="ctr" fontAlgn="b"/>
                      <a:r>
                        <a:rPr lang="en-US" sz="1400" u="none" strike="noStrike" dirty="0"/>
                        <a:t>30</a:t>
                      </a:r>
                      <a:endParaRPr lang="en-US" sz="1400" b="0" i="0" u="none" strike="noStrike" dirty="0">
                        <a:latin typeface="Verdana"/>
                      </a:endParaRPr>
                    </a:p>
                  </a:txBody>
                  <a:tcPr marL="12700" marR="12700" marT="12700" marB="0" anchor="b"/>
                </a:tc>
                <a:tc>
                  <a:txBody>
                    <a:bodyPr/>
                    <a:lstStyle/>
                    <a:p>
                      <a:pPr algn="ctr" fontAlgn="b"/>
                      <a:r>
                        <a:rPr lang="en-US" sz="1400" u="none" strike="noStrike"/>
                        <a:t>15</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FFFFFF"/>
                          </a:solidFill>
                        </a:rPr>
                        <a:t>H.E.</a:t>
                      </a:r>
                      <a:r>
                        <a:rPr lang="en-US" sz="1400" b="1" u="none" strike="noStrike" dirty="0" smtClean="0">
                          <a:solidFill>
                            <a:srgbClr val="FFFFFF"/>
                          </a:solidFill>
                        </a:rPr>
                        <a:t> B. </a:t>
                      </a:r>
                      <a:endParaRPr lang="en-US" sz="1400" b="1" i="0" u="none" strike="noStrike" dirty="0">
                        <a:solidFill>
                          <a:srgbClr val="FFFFFF"/>
                        </a:solidFill>
                        <a:latin typeface="Verdana"/>
                      </a:endParaRPr>
                    </a:p>
                  </a:txBody>
                  <a:tcPr marL="12700" marR="12700" marT="12700" marB="0" anchor="b">
                    <a:solidFill>
                      <a:srgbClr val="990000"/>
                    </a:solidFill>
                  </a:tcPr>
                </a:tc>
                <a:tc>
                  <a:txBody>
                    <a:bodyPr/>
                    <a:lstStyle/>
                    <a:p>
                      <a:pPr algn="ctr" fontAlgn="b"/>
                      <a:r>
                        <a:rPr lang="en-US" sz="1400" u="none" strike="noStrike" dirty="0"/>
                        <a:t>250</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3</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FFFFFF"/>
                          </a:solidFill>
                        </a:rPr>
                        <a:t>96</a:t>
                      </a:r>
                      <a:endParaRPr lang="en-US" sz="1400" b="0" i="0" u="none" strike="noStrike" dirty="0">
                        <a:solidFill>
                          <a:srgbClr val="FFFFFF"/>
                        </a:solidFill>
                        <a:latin typeface="Verdana"/>
                      </a:endParaRPr>
                    </a:p>
                  </a:txBody>
                  <a:tcPr marL="12700" marR="12700" marT="12700" marB="0" anchor="b">
                    <a:solidFill>
                      <a:srgbClr val="990000"/>
                    </a:solidFill>
                  </a:tcPr>
                </a:tc>
              </a:tr>
              <a:tr h="258333">
                <a:tc>
                  <a:txBody>
                    <a:bodyPr/>
                    <a:lstStyle/>
                    <a:p>
                      <a:pPr algn="l" fontAlgn="b"/>
                      <a:r>
                        <a:rPr lang="en-US" sz="1400" b="1" u="none" strike="noStrike" dirty="0"/>
                        <a:t>Stop &amp; Shop</a:t>
                      </a:r>
                      <a:endParaRPr lang="en-US" sz="1400" b="1" i="0" u="none" strike="noStrike" dirty="0">
                        <a:latin typeface="Verdana"/>
                      </a:endParaRPr>
                    </a:p>
                  </a:txBody>
                  <a:tcPr marL="12700" marR="12700" marT="12700" marB="0" anchor="b"/>
                </a:tc>
                <a:tc>
                  <a:txBody>
                    <a:bodyPr/>
                    <a:lstStyle/>
                    <a:p>
                      <a:pPr algn="ctr" fontAlgn="b"/>
                      <a:r>
                        <a:rPr lang="en-US" sz="1400" u="none" strike="noStrike" dirty="0"/>
                        <a:t>189</a:t>
                      </a:r>
                      <a:endParaRPr lang="en-US" sz="1400" b="0" i="0" u="none" strike="noStrike" dirty="0">
                        <a:latin typeface="Verdana"/>
                      </a:endParaRPr>
                    </a:p>
                  </a:txBody>
                  <a:tcPr marL="12700" marR="12700" marT="12700" marB="0" anchor="b"/>
                </a:tc>
                <a:tc>
                  <a:txBody>
                    <a:bodyPr/>
                    <a:lstStyle/>
                    <a:p>
                      <a:pPr algn="ctr" fontAlgn="b"/>
                      <a:r>
                        <a:rPr lang="en-US" sz="1400" u="none" strike="noStrike" dirty="0"/>
                        <a:t>50</a:t>
                      </a:r>
                      <a:endParaRPr lang="en-US" sz="1400" b="0" i="0" u="none" strike="noStrike" dirty="0">
                        <a:latin typeface="Verdana"/>
                      </a:endParaRPr>
                    </a:p>
                  </a:txBody>
                  <a:tcPr marL="12700" marR="12700" marT="12700" marB="0" anchor="b"/>
                </a:tc>
                <a:tc>
                  <a:txBody>
                    <a:bodyPr/>
                    <a:lstStyle/>
                    <a:p>
                      <a:pPr algn="ctr" fontAlgn="b"/>
                      <a:r>
                        <a:rPr lang="en-US" sz="1400" u="none" strike="noStrike" dirty="0"/>
                        <a:t>43</a:t>
                      </a:r>
                      <a:endParaRPr lang="en-US" sz="1400" b="0" i="0" u="none" strike="noStrike" dirty="0">
                        <a:latin typeface="Verdana"/>
                      </a:endParaRPr>
                    </a:p>
                  </a:txBody>
                  <a:tcPr marL="12700" marR="12700" marT="12700" marB="0" anchor="b"/>
                </a:tc>
                <a:tc>
                  <a:txBody>
                    <a:bodyPr/>
                    <a:lstStyle/>
                    <a:p>
                      <a:pPr algn="ctr" fontAlgn="b"/>
                      <a:r>
                        <a:rPr lang="en-US" sz="1400" u="none" strike="noStrike"/>
                        <a:t>7</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t>Cub foods</a:t>
                      </a:r>
                      <a:endParaRPr lang="en-US" sz="1400" b="1"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375</a:t>
                      </a:r>
                      <a:endParaRPr lang="en-US" sz="1400" b="0"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26</a:t>
                      </a:r>
                      <a:endParaRPr lang="en-US" sz="1400" b="0" i="0" u="none" strike="noStrike" dirty="0">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solidFill>
                      <a:srgbClr val="3366FF">
                        <a:alpha val="20000"/>
                      </a:srgbClr>
                    </a:solidFill>
                  </a:tcPr>
                </a:tc>
                <a:tc>
                  <a:txBody>
                    <a:bodyPr/>
                    <a:lstStyle/>
                    <a:p>
                      <a:pPr algn="ctr" fontAlgn="b"/>
                      <a:r>
                        <a:rPr lang="en-US" sz="1400" u="none" strike="noStrike" dirty="0" smtClean="0">
                          <a:solidFill>
                            <a:schemeClr val="tx1"/>
                          </a:solidFill>
                        </a:rPr>
                        <a:t>34</a:t>
                      </a:r>
                      <a:endParaRPr lang="en-US" sz="1400" b="0" i="0" u="none" strike="noStrike" dirty="0">
                        <a:solidFill>
                          <a:schemeClr val="tx1"/>
                        </a:solidFill>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solidFill>
                      <a:srgbClr val="3366FF">
                        <a:alpha val="20000"/>
                      </a:srgbClr>
                    </a:solidFill>
                  </a:tcPr>
                </a:tc>
                <a:tc>
                  <a:txBody>
                    <a:bodyPr/>
                    <a:lstStyle/>
                    <a:p>
                      <a:pPr algn="ctr" fontAlgn="b"/>
                      <a:r>
                        <a:rPr lang="en-US" sz="1400" u="none" strike="noStrike" dirty="0"/>
                        <a:t>40</a:t>
                      </a:r>
                      <a:endParaRPr lang="en-US" sz="1400" b="0" i="0" u="none" strike="noStrike" dirty="0">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solidFill>
                      <a:srgbClr val="3366FF">
                        <a:alpha val="20000"/>
                      </a:srgbClr>
                    </a:solidFill>
                  </a:tcPr>
                </a:tc>
              </a:tr>
              <a:tr h="258333">
                <a:tc>
                  <a:txBody>
                    <a:bodyPr/>
                    <a:lstStyle/>
                    <a:p>
                      <a:pPr algn="l" fontAlgn="b"/>
                      <a:r>
                        <a:rPr lang="en-US" sz="1400" b="1" u="none" strike="noStrike" dirty="0"/>
                        <a:t>Pathmark</a:t>
                      </a:r>
                      <a:endParaRPr lang="en-US" sz="1400" b="1"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135</a:t>
                      </a:r>
                      <a:endParaRPr lang="en-US" sz="1400" b="0" i="0" u="none" strike="noStrike" dirty="0">
                        <a:latin typeface="Verdana"/>
                      </a:endParaRPr>
                    </a:p>
                  </a:txBody>
                  <a:tcPr marL="12700" marR="12700" marT="12700" marB="0" anchor="b">
                    <a:solidFill>
                      <a:srgbClr val="3366FF">
                        <a:alpha val="20000"/>
                      </a:srgbClr>
                    </a:solidFill>
                  </a:tcPr>
                </a:tc>
                <a:tc>
                  <a:txBody>
                    <a:bodyPr/>
                    <a:lstStyle/>
                    <a:p>
                      <a:pPr algn="ctr" fontAlgn="b"/>
                      <a:r>
                        <a:rPr lang="en-US" sz="1400" u="none" strike="noStrike" dirty="0"/>
                        <a:t>42</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solidFill>
                      <a:srgbClr val="3366FF">
                        <a:alpha val="20000"/>
                      </a:srgbClr>
                    </a:solidFill>
                  </a:tcPr>
                </a:tc>
                <a:tc>
                  <a:txBody>
                    <a:bodyPr/>
                    <a:lstStyle/>
                    <a:p>
                      <a:pPr algn="ctr" fontAlgn="b"/>
                      <a:r>
                        <a:rPr lang="en-US" sz="1400" u="none" strike="noStrike" dirty="0"/>
                        <a:t>25</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solidFill>
                      <a:srgbClr val="3366FF">
                        <a:alpha val="20000"/>
                      </a:srgbClr>
                    </a:solidFill>
                  </a:tcPr>
                </a:tc>
                <a:tc>
                  <a:txBody>
                    <a:bodyPr/>
                    <a:lstStyle/>
                    <a:p>
                      <a:pPr algn="ctr" fontAlgn="b"/>
                      <a:r>
                        <a:rPr lang="en-US" sz="1400" u="none" strike="noStrike" dirty="0"/>
                        <a:t>33</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solidFill>
                      <a:srgbClr val="3366FF">
                        <a:alpha val="20000"/>
                      </a:srgbClr>
                    </a:solidFill>
                  </a:tcPr>
                </a:tc>
              </a:tr>
            </a:tbl>
          </a:graphicData>
        </a:graphic>
      </p:graphicFrame>
    </p:spTree>
    <p:extLst>
      <p:ext uri="{BB962C8B-B14F-4D97-AF65-F5344CB8AC3E}">
        <p14:creationId xmlns:p14="http://schemas.microsoft.com/office/powerpoint/2010/main" val="42758117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EDLP</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7324759"/>
              </p:ext>
            </p:extLst>
          </p:nvPr>
        </p:nvGraphicFramePr>
        <p:xfrm>
          <a:off x="1110276" y="2109641"/>
          <a:ext cx="7077075" cy="399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409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Profitability of EDLP</a:t>
            </a:r>
            <a:endParaRPr lang="en-US" dirty="0"/>
          </a:p>
        </p:txBody>
      </p:sp>
      <p:sp>
        <p:nvSpPr>
          <p:cNvPr id="3" name="Text Placeholder 2"/>
          <p:cNvSpPr>
            <a:spLocks noGrp="1"/>
          </p:cNvSpPr>
          <p:nvPr>
            <p:ph type="body" idx="1"/>
          </p:nvPr>
        </p:nvSpPr>
        <p:spPr/>
        <p:txBody>
          <a:bodyPr/>
          <a:lstStyle/>
          <a:p>
            <a:r>
              <a:rPr lang="en-US" u="sng" dirty="0" smtClean="0"/>
              <a:t>Profitability depends on</a:t>
            </a:r>
            <a:endParaRPr lang="en-US" u="sng" dirty="0"/>
          </a:p>
        </p:txBody>
      </p:sp>
      <p:sp>
        <p:nvSpPr>
          <p:cNvPr id="5" name="Text Placeholder 4"/>
          <p:cNvSpPr>
            <a:spLocks noGrp="1"/>
          </p:cNvSpPr>
          <p:nvPr>
            <p:ph type="body" sz="quarter" idx="3"/>
          </p:nvPr>
        </p:nvSpPr>
        <p:spPr/>
        <p:txBody>
          <a:bodyPr/>
          <a:lstStyle/>
          <a:p>
            <a:r>
              <a:rPr lang="en-US" u="sng" dirty="0" err="1" smtClean="0"/>
              <a:t>Walmart’s</a:t>
            </a:r>
            <a:r>
              <a:rPr lang="en-US" u="sng" dirty="0" smtClean="0"/>
              <a:t> plan</a:t>
            </a:r>
            <a:endParaRPr lang="en-US" u="sng" dirty="0"/>
          </a:p>
        </p:txBody>
      </p:sp>
      <p:sp>
        <p:nvSpPr>
          <p:cNvPr id="6" name="Content Placeholder 5"/>
          <p:cNvSpPr>
            <a:spLocks noGrp="1"/>
          </p:cNvSpPr>
          <p:nvPr>
            <p:ph sz="quarter" idx="4"/>
          </p:nvPr>
        </p:nvSpPr>
        <p:spPr/>
        <p:txBody>
          <a:bodyPr/>
          <a:lstStyle/>
          <a:p>
            <a:r>
              <a:rPr lang="en-US" dirty="0" smtClean="0"/>
              <a:t>Increase competitive checks</a:t>
            </a:r>
          </a:p>
          <a:p>
            <a:r>
              <a:rPr lang="en-US" dirty="0" smtClean="0"/>
              <a:t>Partner closely with suppliers</a:t>
            </a:r>
          </a:p>
          <a:p>
            <a:r>
              <a:rPr lang="en-US" dirty="0" smtClean="0"/>
              <a:t>Price matching policy</a:t>
            </a:r>
          </a:p>
          <a:p>
            <a:r>
              <a:rPr lang="en-US" dirty="0" smtClean="0"/>
              <a:t>Broaden product assortment (8,500 items)</a:t>
            </a:r>
            <a:endParaRPr lang="en-US" dirty="0"/>
          </a:p>
        </p:txBody>
      </p:sp>
      <p:pic>
        <p:nvPicPr>
          <p:cNvPr id="8" name="Picture 7"/>
          <p:cNvPicPr>
            <a:picLocks noChangeAspect="1"/>
          </p:cNvPicPr>
          <p:nvPr/>
        </p:nvPicPr>
        <p:blipFill>
          <a:blip r:embed="rId2" cstate="print"/>
          <a:stretch>
            <a:fillRect/>
          </a:stretch>
        </p:blipFill>
        <p:spPr>
          <a:xfrm>
            <a:off x="284163" y="3551885"/>
            <a:ext cx="1856724" cy="1464361"/>
          </a:xfrm>
          <a:prstGeom prst="rect">
            <a:avLst/>
          </a:prstGeom>
        </p:spPr>
      </p:pic>
      <p:sp>
        <p:nvSpPr>
          <p:cNvPr id="9" name="TextBox 8"/>
          <p:cNvSpPr txBox="1"/>
          <p:nvPr/>
        </p:nvSpPr>
        <p:spPr>
          <a:xfrm>
            <a:off x="1447945" y="4284066"/>
            <a:ext cx="1334544" cy="369332"/>
          </a:xfrm>
          <a:prstGeom prst="rect">
            <a:avLst/>
          </a:prstGeom>
          <a:noFill/>
        </p:spPr>
        <p:txBody>
          <a:bodyPr wrap="square" rtlCol="0">
            <a:spAutoFit/>
          </a:bodyPr>
          <a:lstStyle/>
          <a:p>
            <a:r>
              <a:rPr lang="en-US" dirty="0" smtClean="0"/>
              <a:t>Demand</a:t>
            </a:r>
            <a:endParaRPr lang="en-US" dirty="0"/>
          </a:p>
        </p:txBody>
      </p:sp>
      <p:pic>
        <p:nvPicPr>
          <p:cNvPr id="10" name="Picture 9"/>
          <p:cNvPicPr>
            <a:picLocks noChangeAspect="1"/>
          </p:cNvPicPr>
          <p:nvPr/>
        </p:nvPicPr>
        <p:blipFill>
          <a:blip r:embed="rId3" cstate="print"/>
          <a:stretch>
            <a:fillRect/>
          </a:stretch>
        </p:blipFill>
        <p:spPr>
          <a:xfrm>
            <a:off x="2019213" y="4860809"/>
            <a:ext cx="2316119" cy="1185454"/>
          </a:xfrm>
          <a:prstGeom prst="rect">
            <a:avLst/>
          </a:prstGeom>
        </p:spPr>
      </p:pic>
      <p:pic>
        <p:nvPicPr>
          <p:cNvPr id="7" name="Picture 6"/>
          <p:cNvPicPr>
            <a:picLocks noChangeAspect="1"/>
          </p:cNvPicPr>
          <p:nvPr/>
        </p:nvPicPr>
        <p:blipFill>
          <a:blip r:embed="rId4" cstate="print"/>
          <a:stretch>
            <a:fillRect/>
          </a:stretch>
        </p:blipFill>
        <p:spPr>
          <a:xfrm>
            <a:off x="1627477" y="2817177"/>
            <a:ext cx="2316119" cy="1072573"/>
          </a:xfrm>
          <a:prstGeom prst="rect">
            <a:avLst/>
          </a:prstGeom>
        </p:spPr>
      </p:pic>
    </p:spTree>
    <p:extLst>
      <p:ext uri="{BB962C8B-B14F-4D97-AF65-F5344CB8AC3E}">
        <p14:creationId xmlns:p14="http://schemas.microsoft.com/office/powerpoint/2010/main" val="2551945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Reduced Price Items: EDLP</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1900883"/>
              </p:ext>
            </p:extLst>
          </p:nvPr>
        </p:nvGraphicFramePr>
        <p:xfrm>
          <a:off x="429768" y="2178338"/>
          <a:ext cx="8380857" cy="4083088"/>
        </p:xfrm>
        <a:graphic>
          <a:graphicData uri="http://schemas.openxmlformats.org/drawingml/2006/table">
            <a:tbl>
              <a:tblPr firstRow="1" bandRow="1">
                <a:tableStyleId>{5C22544A-7EE6-4342-B048-85BDC9FD1C3A}</a:tableStyleId>
              </a:tblPr>
              <a:tblGrid>
                <a:gridCol w="1422659"/>
                <a:gridCol w="2158605"/>
                <a:gridCol w="1469689"/>
                <a:gridCol w="3329904"/>
              </a:tblGrid>
              <a:tr h="573768">
                <a:tc>
                  <a:txBody>
                    <a:bodyPr/>
                    <a:lstStyle/>
                    <a:p>
                      <a:pPr algn="ctr"/>
                      <a:r>
                        <a:rPr lang="en-US" dirty="0" smtClean="0"/>
                        <a:t>Chain</a:t>
                      </a:r>
                      <a:endParaRPr lang="en-US" dirty="0"/>
                    </a:p>
                  </a:txBody>
                  <a:tcPr/>
                </a:tc>
                <a:tc>
                  <a:txBody>
                    <a:bodyPr/>
                    <a:lstStyle/>
                    <a:p>
                      <a:pPr algn="ctr"/>
                      <a:r>
                        <a:rPr lang="en-US" dirty="0" smtClean="0"/>
                        <a:t>Areas</a:t>
                      </a:r>
                      <a:r>
                        <a:rPr lang="en-US" baseline="0" dirty="0" smtClean="0"/>
                        <a:t> Served </a:t>
                      </a:r>
                      <a:endParaRPr lang="en-US" dirty="0"/>
                    </a:p>
                  </a:txBody>
                  <a:tcPr/>
                </a:tc>
                <a:tc>
                  <a:txBody>
                    <a:bodyPr/>
                    <a:lstStyle/>
                    <a:p>
                      <a:pPr algn="ctr"/>
                      <a:r>
                        <a:rPr lang="en-US" dirty="0" smtClean="0"/>
                        <a:t>No.</a:t>
                      </a:r>
                      <a:r>
                        <a:rPr lang="en-US" baseline="0" dirty="0" smtClean="0"/>
                        <a:t> Reduced Price Items</a:t>
                      </a:r>
                      <a:endParaRPr lang="en-US" dirty="0"/>
                    </a:p>
                  </a:txBody>
                  <a:tcPr/>
                </a:tc>
                <a:tc>
                  <a:txBody>
                    <a:bodyPr/>
                    <a:lstStyle/>
                    <a:p>
                      <a:pPr algn="ctr"/>
                      <a:r>
                        <a:rPr lang="en-US" dirty="0" smtClean="0"/>
                        <a:t>Sample</a:t>
                      </a:r>
                      <a:r>
                        <a:rPr lang="en-US" baseline="0" dirty="0" smtClean="0"/>
                        <a:t> Items</a:t>
                      </a:r>
                      <a:endParaRPr lang="en-US" dirty="0"/>
                    </a:p>
                  </a:txBody>
                  <a:tcPr/>
                </a:tc>
              </a:tr>
              <a:tr h="990409">
                <a:tc>
                  <a:txBody>
                    <a:bodyPr/>
                    <a:lstStyle/>
                    <a:p>
                      <a:r>
                        <a:rPr lang="en-US" dirty="0" smtClean="0"/>
                        <a:t>WEGMANS</a:t>
                      </a:r>
                      <a:endParaRPr lang="en-US" dirty="0"/>
                    </a:p>
                  </a:txBody>
                  <a:tcPr/>
                </a:tc>
                <a:tc>
                  <a:txBody>
                    <a:bodyPr/>
                    <a:lstStyle/>
                    <a:p>
                      <a:r>
                        <a:rPr lang="en-US" dirty="0" smtClean="0"/>
                        <a:t>Rochester,</a:t>
                      </a:r>
                      <a:r>
                        <a:rPr lang="en-US" baseline="0" dirty="0" smtClean="0"/>
                        <a:t> NY;</a:t>
                      </a:r>
                    </a:p>
                    <a:p>
                      <a:r>
                        <a:rPr lang="en-US" baseline="0" dirty="0" smtClean="0"/>
                        <a:t>Princeton NJ;</a:t>
                      </a:r>
                    </a:p>
                    <a:p>
                      <a:r>
                        <a:rPr lang="en-US" baseline="0" dirty="0" smtClean="0"/>
                        <a:t>Fairfax, Va.</a:t>
                      </a:r>
                      <a:endParaRPr lang="en-US" dirty="0"/>
                    </a:p>
                  </a:txBody>
                  <a:tcPr/>
                </a:tc>
                <a:tc>
                  <a:txBody>
                    <a:bodyPr/>
                    <a:lstStyle/>
                    <a:p>
                      <a:r>
                        <a:rPr lang="en-US" dirty="0" smtClean="0"/>
                        <a:t>10,000</a:t>
                      </a:r>
                      <a:endParaRPr lang="en-US" dirty="0"/>
                    </a:p>
                  </a:txBody>
                  <a:tcPr/>
                </a:tc>
                <a:tc>
                  <a:txBody>
                    <a:bodyPr/>
                    <a:lstStyle/>
                    <a:p>
                      <a:r>
                        <a:rPr lang="en-US" dirty="0" smtClean="0"/>
                        <a:t>Peter Pan peanut butter</a:t>
                      </a:r>
                      <a:r>
                        <a:rPr lang="en-US" baseline="0" dirty="0" smtClean="0"/>
                        <a:t> in 18oz. Jars used to sell for 2.29; went on special 4 times/year for $0.99. Now it sells for 1.79 daily. No longer goes on special</a:t>
                      </a:r>
                      <a:endParaRPr lang="en-US" dirty="0"/>
                    </a:p>
                  </a:txBody>
                  <a:tcPr/>
                </a:tc>
              </a:tr>
              <a:tr h="819668">
                <a:tc>
                  <a:txBody>
                    <a:bodyPr/>
                    <a:lstStyle/>
                    <a:p>
                      <a:r>
                        <a:rPr lang="en-US" dirty="0" smtClean="0"/>
                        <a:t>GIANT</a:t>
                      </a:r>
                      <a:r>
                        <a:rPr lang="en-US" baseline="0" dirty="0" smtClean="0"/>
                        <a:t> EAGLE</a:t>
                      </a:r>
                      <a:endParaRPr lang="en-US" dirty="0"/>
                    </a:p>
                  </a:txBody>
                  <a:tcPr/>
                </a:tc>
                <a:tc>
                  <a:txBody>
                    <a:bodyPr/>
                    <a:lstStyle/>
                    <a:p>
                      <a:r>
                        <a:rPr lang="en-US" dirty="0" smtClean="0"/>
                        <a:t>Pittsburg</a:t>
                      </a:r>
                      <a:r>
                        <a:rPr lang="en-US" baseline="0" dirty="0" smtClean="0"/>
                        <a:t> and Cleveland</a:t>
                      </a:r>
                      <a:endParaRPr lang="en-US" dirty="0"/>
                    </a:p>
                  </a:txBody>
                  <a:tcPr/>
                </a:tc>
                <a:tc>
                  <a:txBody>
                    <a:bodyPr/>
                    <a:lstStyle/>
                    <a:p>
                      <a:r>
                        <a:rPr lang="en-US" dirty="0" smtClean="0"/>
                        <a:t>4,300</a:t>
                      </a:r>
                      <a:endParaRPr lang="en-US" dirty="0"/>
                    </a:p>
                  </a:txBody>
                  <a:tcPr/>
                </a:tc>
                <a:tc>
                  <a:txBody>
                    <a:bodyPr/>
                    <a:lstStyle/>
                    <a:p>
                      <a:r>
                        <a:rPr lang="en-US" dirty="0" smtClean="0"/>
                        <a:t>General Mills Cheerios in a 15</a:t>
                      </a:r>
                      <a:r>
                        <a:rPr lang="en-US" baseline="0" dirty="0" smtClean="0"/>
                        <a:t> oz. box, used to sell for $4.39. Now for $3.11</a:t>
                      </a:r>
                      <a:endParaRPr lang="en-US" dirty="0"/>
                    </a:p>
                  </a:txBody>
                  <a:tcPr/>
                </a:tc>
              </a:tr>
              <a:tr h="1065569">
                <a:tc>
                  <a:txBody>
                    <a:bodyPr/>
                    <a:lstStyle/>
                    <a:p>
                      <a:r>
                        <a:rPr lang="en-US" dirty="0" smtClean="0"/>
                        <a:t>RALEY’S</a:t>
                      </a:r>
                      <a:endParaRPr lang="en-US" dirty="0"/>
                    </a:p>
                  </a:txBody>
                  <a:tcPr/>
                </a:tc>
                <a:tc>
                  <a:txBody>
                    <a:bodyPr/>
                    <a:lstStyle/>
                    <a:p>
                      <a:r>
                        <a:rPr lang="en-US" dirty="0" smtClean="0"/>
                        <a:t>Sacramento</a:t>
                      </a:r>
                      <a:r>
                        <a:rPr lang="en-US" baseline="0" dirty="0" smtClean="0"/>
                        <a:t>, Cal</a:t>
                      </a:r>
                    </a:p>
                    <a:p>
                      <a:r>
                        <a:rPr lang="en-US" baseline="0" dirty="0" smtClean="0"/>
                        <a:t>Reno, Nev. </a:t>
                      </a:r>
                    </a:p>
                    <a:p>
                      <a:r>
                        <a:rPr lang="en-US" baseline="0" dirty="0" smtClean="0"/>
                        <a:t>Albuquerque, N.M.</a:t>
                      </a:r>
                      <a:endParaRPr lang="en-US" dirty="0"/>
                    </a:p>
                  </a:txBody>
                  <a:tcPr/>
                </a:tc>
                <a:tc>
                  <a:txBody>
                    <a:bodyPr/>
                    <a:lstStyle/>
                    <a:p>
                      <a:r>
                        <a:rPr lang="en-US" dirty="0" smtClean="0"/>
                        <a:t>7,000</a:t>
                      </a:r>
                      <a:endParaRPr lang="en-US" dirty="0"/>
                    </a:p>
                  </a:txBody>
                  <a:tcPr/>
                </a:tc>
                <a:tc>
                  <a:txBody>
                    <a:bodyPr/>
                    <a:lstStyle/>
                    <a:p>
                      <a:r>
                        <a:rPr lang="en-US" dirty="0" smtClean="0"/>
                        <a:t>1 lb.</a:t>
                      </a:r>
                      <a:r>
                        <a:rPr lang="en-US" baseline="0" dirty="0" smtClean="0"/>
                        <a:t> packs of stick butter used to sell for $4.49, went on special 8 times/year: 2 for $5. Now, $2.99</a:t>
                      </a:r>
                      <a:endParaRPr lang="en-US" dirty="0"/>
                    </a:p>
                  </a:txBody>
                  <a:tcPr/>
                </a:tc>
              </a:tr>
            </a:tbl>
          </a:graphicData>
        </a:graphic>
      </p:graphicFrame>
    </p:spTree>
    <p:extLst>
      <p:ext uri="{BB962C8B-B14F-4D97-AF65-F5344CB8AC3E}">
        <p14:creationId xmlns:p14="http://schemas.microsoft.com/office/powerpoint/2010/main" val="30131237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High-Low Pricing</a:t>
            </a:r>
            <a:endParaRPr lang="en-US" dirty="0"/>
          </a:p>
        </p:txBody>
      </p:sp>
      <p:sp>
        <p:nvSpPr>
          <p:cNvPr id="3" name="Content Placeholder 2"/>
          <p:cNvSpPr>
            <a:spLocks noGrp="1"/>
          </p:cNvSpPr>
          <p:nvPr>
            <p:ph idx="1"/>
          </p:nvPr>
        </p:nvSpPr>
        <p:spPr/>
        <p:txBody>
          <a:bodyPr>
            <a:normAutofit/>
          </a:bodyPr>
          <a:lstStyle/>
          <a:p>
            <a:pPr lvl="0">
              <a:defRPr/>
            </a:pPr>
            <a:r>
              <a:rPr lang="en-US" sz="3143" dirty="0" smtClean="0"/>
              <a:t>High-Low Pricing (Hi-Lo or Promoti</a:t>
            </a:r>
            <a:r>
              <a:rPr lang="en-US" sz="3100" dirty="0" smtClean="0"/>
              <a:t>on)</a:t>
            </a:r>
            <a:endParaRPr lang="en-US" sz="2400" dirty="0">
              <a:solidFill>
                <a:schemeClr val="accent3"/>
              </a:solidFill>
            </a:endParaRPr>
          </a:p>
          <a:p>
            <a:pPr lvl="1">
              <a:defRPr/>
            </a:pPr>
            <a:r>
              <a:rPr lang="en-US" sz="2400" dirty="0" smtClean="0"/>
              <a:t>Everyday-high-prices with frequent promotions</a:t>
            </a:r>
          </a:p>
          <a:p>
            <a:pPr lvl="1">
              <a:defRPr/>
            </a:pPr>
            <a:r>
              <a:rPr lang="en-US" sz="2400" dirty="0" smtClean="0"/>
              <a:t>Attracts Price Sensitive Customers </a:t>
            </a:r>
          </a:p>
          <a:p>
            <a:pPr lvl="1">
              <a:defRPr/>
            </a:pPr>
            <a:r>
              <a:rPr lang="en-US" sz="2400" dirty="0" smtClean="0"/>
              <a:t>Key low-priced items on local newspaper adv., store coupons, or flyers (soft drinks, frozen entrees)</a:t>
            </a:r>
          </a:p>
          <a:p>
            <a:pPr lvl="1">
              <a:defRPr/>
            </a:pPr>
            <a:r>
              <a:rPr lang="en-US" sz="2400" dirty="0" smtClean="0"/>
              <a:t>Other items priced at regular price </a:t>
            </a:r>
          </a:p>
          <a:p>
            <a:endParaRPr lang="en-US" dirty="0"/>
          </a:p>
        </p:txBody>
      </p:sp>
      <p:pic>
        <p:nvPicPr>
          <p:cNvPr id="4" name="Picture 3"/>
          <p:cNvPicPr>
            <a:picLocks noChangeAspect="1"/>
          </p:cNvPicPr>
          <p:nvPr/>
        </p:nvPicPr>
        <p:blipFill>
          <a:blip r:embed="rId2" cstate="print"/>
          <a:stretch>
            <a:fillRect/>
          </a:stretch>
        </p:blipFill>
        <p:spPr>
          <a:xfrm rot="21030070">
            <a:off x="369757" y="2781598"/>
            <a:ext cx="1655141" cy="1655141"/>
          </a:xfrm>
          <a:prstGeom prst="rect">
            <a:avLst/>
          </a:prstGeom>
        </p:spPr>
      </p:pic>
      <p:pic>
        <p:nvPicPr>
          <p:cNvPr id="5" name="Picture 4"/>
          <p:cNvPicPr>
            <a:picLocks noChangeAspect="1"/>
          </p:cNvPicPr>
          <p:nvPr/>
        </p:nvPicPr>
        <p:blipFill>
          <a:blip r:embed="rId3" cstate="print"/>
          <a:stretch>
            <a:fillRect/>
          </a:stretch>
        </p:blipFill>
        <p:spPr>
          <a:xfrm>
            <a:off x="653329" y="4226930"/>
            <a:ext cx="1128174" cy="1683611"/>
          </a:xfrm>
          <a:prstGeom prst="rect">
            <a:avLst/>
          </a:prstGeom>
        </p:spPr>
      </p:pic>
    </p:spTree>
    <p:extLst>
      <p:ext uri="{BB962C8B-B14F-4D97-AF65-F5344CB8AC3E}">
        <p14:creationId xmlns:p14="http://schemas.microsoft.com/office/powerpoint/2010/main" val="4194535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Hi-Lo Strategy Used</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494594939"/>
              </p:ext>
            </p:extLst>
          </p:nvPr>
        </p:nvGraphicFramePr>
        <p:xfrm>
          <a:off x="378326" y="2005454"/>
          <a:ext cx="8308474" cy="4131535"/>
        </p:xfrm>
        <a:graphic>
          <a:graphicData uri="http://schemas.openxmlformats.org/drawingml/2006/table">
            <a:tbl>
              <a:tblPr firstRow="1" bandRow="1">
                <a:tableStyleId>{BC89EF96-8CEA-46FF-86C4-4CE0E7609802}</a:tableStyleId>
              </a:tblPr>
              <a:tblGrid>
                <a:gridCol w="1724794"/>
                <a:gridCol w="1645920"/>
                <a:gridCol w="1645920"/>
                <a:gridCol w="1645920"/>
                <a:gridCol w="1645920"/>
              </a:tblGrid>
              <a:tr h="232030">
                <a:tc>
                  <a:txBody>
                    <a:bodyPr/>
                    <a:lstStyle/>
                    <a:p>
                      <a:pPr algn="ctr" fontAlgn="b"/>
                      <a:r>
                        <a:rPr lang="en-US" sz="1600" b="1" u="none" strike="noStrike" dirty="0" smtClean="0">
                          <a:solidFill>
                            <a:srgbClr val="000000"/>
                          </a:solidFill>
                        </a:rPr>
                        <a:t>Firm</a:t>
                      </a:r>
                      <a:endParaRPr lang="en-US" sz="1600" b="1"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600" b="1" u="none" strike="noStrike" dirty="0">
                          <a:solidFill>
                            <a:srgbClr val="000000"/>
                          </a:solidFill>
                        </a:rPr>
                        <a:t>Stores</a:t>
                      </a:r>
                      <a:endParaRPr lang="en-US" sz="1600" b="1" i="0" u="none" strike="noStrike" dirty="0">
                        <a:solidFill>
                          <a:srgbClr val="000000"/>
                        </a:solidFill>
                        <a:latin typeface="Verdana"/>
                      </a:endParaRPr>
                    </a:p>
                  </a:txBody>
                  <a:tcPr marL="12700" marR="12700" marT="12700" marB="0" anchor="b"/>
                </a:tc>
                <a:tc>
                  <a:txBody>
                    <a:bodyPr/>
                    <a:lstStyle/>
                    <a:p>
                      <a:pPr algn="ctr" fontAlgn="b"/>
                      <a:r>
                        <a:rPr lang="en-US" sz="1600" b="1" u="none" strike="noStrike" dirty="0">
                          <a:solidFill>
                            <a:srgbClr val="000000"/>
                          </a:solidFill>
                        </a:rPr>
                        <a:t> %</a:t>
                      </a:r>
                      <a:r>
                        <a:rPr lang="en-US" sz="1600" b="1" u="none" strike="noStrike" dirty="0" smtClean="0">
                          <a:solidFill>
                            <a:srgbClr val="000000"/>
                          </a:solidFill>
                        </a:rPr>
                        <a:t> Promo (hi-Lo)</a:t>
                      </a:r>
                      <a:endParaRPr lang="en-US" sz="1600" b="1" i="0" u="none" strike="noStrike" dirty="0">
                        <a:solidFill>
                          <a:srgbClr val="000000"/>
                        </a:solidFill>
                        <a:latin typeface="Verdana"/>
                      </a:endParaRPr>
                    </a:p>
                  </a:txBody>
                  <a:tcPr marL="12700" marR="12700" marT="12700" marB="0" anchor="b"/>
                </a:tc>
                <a:tc>
                  <a:txBody>
                    <a:bodyPr/>
                    <a:lstStyle/>
                    <a:p>
                      <a:pPr algn="ctr" fontAlgn="b"/>
                      <a:r>
                        <a:rPr lang="en-US" sz="1600" b="1" u="none" strike="noStrike" dirty="0">
                          <a:solidFill>
                            <a:srgbClr val="000000"/>
                          </a:solidFill>
                        </a:rPr>
                        <a:t>%HYBRID</a:t>
                      </a:r>
                      <a:endParaRPr lang="en-US" sz="1600" b="1" i="0" u="none" strike="noStrike" dirty="0">
                        <a:solidFill>
                          <a:srgbClr val="000000"/>
                        </a:solidFill>
                        <a:latin typeface="Verdana"/>
                      </a:endParaRPr>
                    </a:p>
                  </a:txBody>
                  <a:tcPr marL="12700" marR="12700" marT="12700" marB="0" anchor="b"/>
                </a:tc>
                <a:tc>
                  <a:txBody>
                    <a:bodyPr/>
                    <a:lstStyle/>
                    <a:p>
                      <a:pPr algn="ctr" fontAlgn="b"/>
                      <a:r>
                        <a:rPr lang="en-US" sz="1600" b="1" u="none" strike="noStrike" dirty="0">
                          <a:solidFill>
                            <a:srgbClr val="000000"/>
                          </a:solidFill>
                        </a:rPr>
                        <a:t>% EDLP</a:t>
                      </a:r>
                      <a:endParaRPr lang="en-US" sz="1600" b="1" i="0" u="none" strike="noStrike" dirty="0">
                        <a:solidFill>
                          <a:srgbClr val="000000"/>
                        </a:solidFill>
                        <a:latin typeface="Verdana"/>
                      </a:endParaRPr>
                    </a:p>
                  </a:txBody>
                  <a:tcPr marL="12700" marR="12700" marT="12700" marB="0" anchor="b"/>
                </a:tc>
              </a:tr>
              <a:tr h="258333">
                <a:tc>
                  <a:txBody>
                    <a:bodyPr/>
                    <a:lstStyle/>
                    <a:p>
                      <a:pPr algn="l" fontAlgn="b"/>
                      <a:r>
                        <a:rPr lang="en-US" sz="1400" b="1" u="none" strike="noStrike" dirty="0" smtClean="0">
                          <a:solidFill>
                            <a:srgbClr val="FFFFFF"/>
                          </a:solidFill>
                        </a:rPr>
                        <a:t>Kroger </a:t>
                      </a:r>
                      <a:endParaRPr lang="en-US" sz="1400" b="1" i="0" u="none" strike="noStrike" dirty="0">
                        <a:solidFill>
                          <a:srgbClr val="FFFFFF"/>
                        </a:solidFill>
                        <a:latin typeface="Verdana"/>
                      </a:endParaRPr>
                    </a:p>
                  </a:txBody>
                  <a:tcPr marL="12700" marR="12700" marT="12700" marB="0" anchor="b">
                    <a:solidFill>
                      <a:schemeClr val="accent1">
                        <a:lumMod val="75000"/>
                      </a:schemeClr>
                    </a:solidFill>
                  </a:tcPr>
                </a:tc>
                <a:tc>
                  <a:txBody>
                    <a:bodyPr/>
                    <a:lstStyle/>
                    <a:p>
                      <a:pPr algn="ctr" fontAlgn="b"/>
                      <a:r>
                        <a:rPr lang="en-US" sz="1400" u="none" strike="noStrike" dirty="0">
                          <a:solidFill>
                            <a:srgbClr val="000000"/>
                          </a:solidFill>
                        </a:rPr>
                        <a:t>1,399</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FFFFFF"/>
                          </a:solidFill>
                        </a:rPr>
                        <a:t>47</a:t>
                      </a:r>
                      <a:endParaRPr lang="en-US" sz="1400" b="0"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dirty="0">
                          <a:solidFill>
                            <a:srgbClr val="000000"/>
                          </a:solidFill>
                        </a:rPr>
                        <a:t>40</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a:solidFill>
                            <a:srgbClr val="000000"/>
                          </a:solidFill>
                        </a:rPr>
                        <a:t>13</a:t>
                      </a:r>
                      <a:endParaRPr lang="en-US" sz="1400" b="0" i="0" u="none" strike="noStrike">
                        <a:solidFill>
                          <a:srgbClr val="000000"/>
                        </a:solidFill>
                        <a:latin typeface="Verdana"/>
                      </a:endParaRPr>
                    </a:p>
                  </a:txBody>
                  <a:tcPr marL="12700" marR="12700" marT="12700" marB="0" anchor="b"/>
                </a:tc>
              </a:tr>
              <a:tr h="258333">
                <a:tc>
                  <a:txBody>
                    <a:bodyPr/>
                    <a:lstStyle/>
                    <a:p>
                      <a:pPr algn="l" fontAlgn="b"/>
                      <a:r>
                        <a:rPr lang="en-US" sz="1400" b="1" u="none" strike="noStrike" dirty="0">
                          <a:solidFill>
                            <a:srgbClr val="FFFFFF"/>
                          </a:solidFill>
                        </a:rPr>
                        <a:t>Safeway </a:t>
                      </a:r>
                      <a:endParaRPr lang="en-US" sz="1400" b="1" i="0" u="none" strike="noStrike" dirty="0">
                        <a:solidFill>
                          <a:srgbClr val="FFFFFF"/>
                        </a:solidFill>
                        <a:latin typeface="Verdana"/>
                      </a:endParaRPr>
                    </a:p>
                  </a:txBody>
                  <a:tcPr marL="12700" marR="12700" marT="12700" marB="0" anchor="b">
                    <a:solidFill>
                      <a:srgbClr val="730000">
                        <a:alpha val="98000"/>
                      </a:srgbClr>
                    </a:solidFill>
                  </a:tcPr>
                </a:tc>
                <a:tc>
                  <a:txBody>
                    <a:bodyPr/>
                    <a:lstStyle/>
                    <a:p>
                      <a:pPr algn="ctr" fontAlgn="b"/>
                      <a:r>
                        <a:rPr lang="en-US" sz="1400" u="none" strike="noStrike" dirty="0">
                          <a:solidFill>
                            <a:srgbClr val="000000"/>
                          </a:solidFill>
                        </a:rPr>
                        <a:t>1,165</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FFFFFF"/>
                          </a:solidFill>
                        </a:rPr>
                        <a:t>52</a:t>
                      </a:r>
                      <a:endParaRPr lang="en-US" sz="1400" b="0"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a:solidFill>
                            <a:srgbClr val="000000"/>
                          </a:solidFill>
                        </a:rPr>
                        <a:t>43</a:t>
                      </a:r>
                      <a:endParaRPr lang="en-US" sz="1400" b="0" i="0" u="none" strike="noStrike">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5</a:t>
                      </a:r>
                      <a:endParaRPr lang="en-US" sz="1400" b="0" i="0" u="none" strike="noStrike" dirty="0">
                        <a:solidFill>
                          <a:srgbClr val="000000"/>
                        </a:solidFill>
                        <a:latin typeface="Verdana"/>
                      </a:endParaRPr>
                    </a:p>
                  </a:txBody>
                  <a:tcPr marL="12700" marR="12700" marT="12700" marB="0" anchor="b"/>
                </a:tc>
              </a:tr>
              <a:tr h="258333">
                <a:tc>
                  <a:txBody>
                    <a:bodyPr/>
                    <a:lstStyle/>
                    <a:p>
                      <a:pPr algn="l" fontAlgn="b"/>
                      <a:r>
                        <a:rPr lang="en-US" sz="1400" b="1" u="none" strike="noStrike" dirty="0">
                          <a:solidFill>
                            <a:srgbClr val="000000"/>
                          </a:solidFill>
                        </a:rPr>
                        <a:t>Albertson’s</a:t>
                      </a:r>
                      <a:endParaRPr lang="en-US" sz="1400" b="1"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922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a:solidFill>
                            <a:srgbClr val="000000"/>
                          </a:solidFill>
                        </a:rPr>
                        <a:t>11</a:t>
                      </a:r>
                      <a:endParaRPr lang="en-US" sz="1400" b="0" i="0" u="none" strike="noStrike">
                        <a:solidFill>
                          <a:srgbClr val="000000"/>
                        </a:solidFill>
                        <a:latin typeface="Verdana"/>
                      </a:endParaRPr>
                    </a:p>
                  </a:txBody>
                  <a:tcPr marL="12700" marR="12700" marT="12700" marB="0" anchor="b"/>
                </a:tc>
                <a:tc>
                  <a:txBody>
                    <a:bodyPr/>
                    <a:lstStyle/>
                    <a:p>
                      <a:pPr algn="ctr" fontAlgn="b"/>
                      <a:r>
                        <a:rPr lang="en-US" sz="1400" u="none" strike="noStrike">
                          <a:solidFill>
                            <a:srgbClr val="000000"/>
                          </a:solidFill>
                        </a:rPr>
                        <a:t>41</a:t>
                      </a:r>
                      <a:endParaRPr lang="en-US" sz="1400" b="0" i="0" u="none" strike="noStrike">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48</a:t>
                      </a:r>
                      <a:endParaRPr lang="en-US" sz="1400" b="0" i="0" u="none" strike="noStrike" dirty="0">
                        <a:solidFill>
                          <a:srgbClr val="000000"/>
                        </a:solidFill>
                        <a:latin typeface="Verdana"/>
                      </a:endParaRPr>
                    </a:p>
                  </a:txBody>
                  <a:tcPr marL="12700" marR="12700" marT="12700" marB="0" anchor="b"/>
                </a:tc>
              </a:tr>
              <a:tr h="258333">
                <a:tc>
                  <a:txBody>
                    <a:bodyPr/>
                    <a:lstStyle/>
                    <a:p>
                      <a:pPr algn="l" fontAlgn="b"/>
                      <a:r>
                        <a:rPr lang="en-US" sz="1400" b="1" u="none" strike="noStrike" dirty="0">
                          <a:solidFill>
                            <a:srgbClr val="000000"/>
                          </a:solidFill>
                        </a:rPr>
                        <a:t>Winn-Dixie </a:t>
                      </a:r>
                      <a:endParaRPr lang="en-US" sz="1400" b="1"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400" u="none" strike="noStrike" dirty="0">
                          <a:solidFill>
                            <a:srgbClr val="000000"/>
                          </a:solidFill>
                        </a:rPr>
                        <a:t>1,174</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3</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30</a:t>
                      </a:r>
                      <a:endParaRPr lang="en-US" sz="1400" b="0"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400" u="none" strike="noStrike" dirty="0">
                          <a:solidFill>
                            <a:srgbClr val="000000"/>
                          </a:solidFill>
                        </a:rPr>
                        <a:t>67</a:t>
                      </a:r>
                      <a:endParaRPr lang="en-US" sz="1400" b="0" i="0" u="none" strike="noStrike" dirty="0">
                        <a:solidFill>
                          <a:srgbClr val="000000"/>
                        </a:solidFill>
                        <a:latin typeface="Verdana"/>
                      </a:endParaRPr>
                    </a:p>
                  </a:txBody>
                  <a:tcPr marL="12700" marR="12700" marT="12700" marB="0" anchor="b">
                    <a:solidFill>
                      <a:srgbClr val="FFFFFF"/>
                    </a:solidFill>
                  </a:tcPr>
                </a:tc>
              </a:tr>
              <a:tr h="258333">
                <a:tc>
                  <a:txBody>
                    <a:bodyPr/>
                    <a:lstStyle/>
                    <a:p>
                      <a:pPr algn="l" fontAlgn="b"/>
                      <a:r>
                        <a:rPr lang="en-US" sz="1400" b="1" u="none" strike="noStrike" dirty="0">
                          <a:solidFill>
                            <a:srgbClr val="000000"/>
                          </a:solidFill>
                        </a:rPr>
                        <a:t>Lucky </a:t>
                      </a:r>
                      <a:endParaRPr lang="en-US" sz="1400" b="1"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813</a:t>
                      </a:r>
                      <a:endParaRPr lang="en-US" sz="1400" b="0" i="0" u="none" strike="noStrike" dirty="0">
                        <a:latin typeface="Verdana"/>
                      </a:endParaRPr>
                    </a:p>
                  </a:txBody>
                  <a:tcPr marL="12700" marR="12700" marT="12700" marB="0" anchor="b"/>
                </a:tc>
                <a:tc>
                  <a:txBody>
                    <a:bodyPr/>
                    <a:lstStyle/>
                    <a:p>
                      <a:pPr algn="ctr" fontAlgn="b"/>
                      <a:r>
                        <a:rPr lang="en-US" sz="1400" u="none" strike="noStrike" dirty="0"/>
                        <a:t>35</a:t>
                      </a:r>
                      <a:endParaRPr lang="en-US" sz="1400" b="0" i="0" u="none" strike="noStrike" dirty="0">
                        <a:latin typeface="Verdana"/>
                      </a:endParaRPr>
                    </a:p>
                  </a:txBody>
                  <a:tcPr marL="12700" marR="12700" marT="12700" marB="0" anchor="b"/>
                </a:tc>
                <a:tc>
                  <a:txBody>
                    <a:bodyPr/>
                    <a:lstStyle/>
                    <a:p>
                      <a:pPr algn="ctr" fontAlgn="b"/>
                      <a:r>
                        <a:rPr lang="en-US" sz="1400" u="none" strike="noStrike" dirty="0"/>
                        <a:t>38</a:t>
                      </a:r>
                      <a:endParaRPr lang="en-US" sz="1400" b="0" i="0" u="none" strike="noStrike" dirty="0">
                        <a:latin typeface="Verdana"/>
                      </a:endParaRPr>
                    </a:p>
                  </a:txBody>
                  <a:tcPr marL="12700" marR="12700" marT="12700" marB="0" anchor="b"/>
                </a:tc>
                <a:tc>
                  <a:txBody>
                    <a:bodyPr/>
                    <a:lstStyle/>
                    <a:p>
                      <a:pPr algn="ctr" fontAlgn="b"/>
                      <a:r>
                        <a:rPr lang="en-US" sz="1400" u="none" strike="noStrike"/>
                        <a:t>27</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000000"/>
                          </a:solidFill>
                        </a:rPr>
                        <a:t>Giant </a:t>
                      </a:r>
                      <a:endParaRPr lang="en-US" sz="1400" b="1"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711</a:t>
                      </a:r>
                      <a:endParaRPr lang="en-US" sz="1400" b="0" i="0" u="none" strike="noStrike" dirty="0">
                        <a:latin typeface="Verdana"/>
                      </a:endParaRPr>
                    </a:p>
                  </a:txBody>
                  <a:tcPr marL="12700" marR="12700" marT="12700" marB="0" anchor="b"/>
                </a:tc>
                <a:tc>
                  <a:txBody>
                    <a:bodyPr/>
                    <a:lstStyle/>
                    <a:p>
                      <a:pPr algn="ctr" fontAlgn="b"/>
                      <a:r>
                        <a:rPr lang="en-US" sz="1400" u="none" strike="noStrike" dirty="0"/>
                        <a:t>29</a:t>
                      </a:r>
                      <a:endParaRPr lang="en-US" sz="1400" b="0" i="0" u="none" strike="noStrike" dirty="0">
                        <a:latin typeface="Verdana"/>
                      </a:endParaRPr>
                    </a:p>
                  </a:txBody>
                  <a:tcPr marL="12700" marR="12700" marT="12700" marB="0" anchor="b"/>
                </a:tc>
                <a:tc>
                  <a:txBody>
                    <a:bodyPr/>
                    <a:lstStyle/>
                    <a:p>
                      <a:pPr algn="ctr" fontAlgn="b"/>
                      <a:r>
                        <a:rPr lang="en-US" sz="1400" u="none" strike="noStrike" dirty="0"/>
                        <a:t>60</a:t>
                      </a:r>
                      <a:endParaRPr lang="en-US" sz="1400" b="0" i="0" u="none" strike="noStrike" dirty="0">
                        <a:latin typeface="Verdana"/>
                      </a:endParaRPr>
                    </a:p>
                  </a:txBody>
                  <a:tcPr marL="12700" marR="12700" marT="12700" marB="0" anchor="b"/>
                </a:tc>
                <a:tc>
                  <a:txBody>
                    <a:bodyPr/>
                    <a:lstStyle/>
                    <a:p>
                      <a:pPr algn="ctr" fontAlgn="b"/>
                      <a:r>
                        <a:rPr lang="en-US" sz="1400" u="none" strike="noStrike"/>
                        <a:t>11</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000000"/>
                          </a:solidFill>
                        </a:rPr>
                        <a:t>Fred Meyer </a:t>
                      </a:r>
                      <a:endParaRPr lang="en-US" sz="1400" b="1"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821</a:t>
                      </a:r>
                      <a:endParaRPr lang="en-US" sz="1400" b="0" i="0" u="none" strike="noStrike" dirty="0">
                        <a:latin typeface="Verdana"/>
                      </a:endParaRPr>
                    </a:p>
                  </a:txBody>
                  <a:tcPr marL="12700" marR="12700" marT="12700" marB="0" anchor="b"/>
                </a:tc>
                <a:tc>
                  <a:txBody>
                    <a:bodyPr/>
                    <a:lstStyle/>
                    <a:p>
                      <a:pPr algn="ctr" fontAlgn="b"/>
                      <a:r>
                        <a:rPr lang="en-US" sz="1400" u="none" strike="noStrike" dirty="0"/>
                        <a:t>22</a:t>
                      </a:r>
                      <a:endParaRPr lang="en-US" sz="1400" b="0" i="0" u="none" strike="noStrike" dirty="0">
                        <a:latin typeface="Verdana"/>
                      </a:endParaRPr>
                    </a:p>
                  </a:txBody>
                  <a:tcPr marL="12700" marR="12700" marT="12700" marB="0" anchor="b"/>
                </a:tc>
                <a:tc>
                  <a:txBody>
                    <a:bodyPr/>
                    <a:lstStyle/>
                    <a:p>
                      <a:pPr algn="ctr" fontAlgn="b"/>
                      <a:r>
                        <a:rPr lang="en-US" sz="1400" u="none" strike="noStrike"/>
                        <a:t>60</a:t>
                      </a:r>
                      <a:endParaRPr lang="en-US" sz="1400" b="0" i="0" u="none" strike="noStrike">
                        <a:latin typeface="Verdana"/>
                      </a:endParaRPr>
                    </a:p>
                  </a:txBody>
                  <a:tcPr marL="12700" marR="12700" marT="12700" marB="0" anchor="b"/>
                </a:tc>
                <a:tc>
                  <a:txBody>
                    <a:bodyPr/>
                    <a:lstStyle/>
                    <a:p>
                      <a:pPr algn="ctr" fontAlgn="b"/>
                      <a:r>
                        <a:rPr lang="en-US" sz="1400" u="none" strike="noStrike"/>
                        <a:t>18</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000000"/>
                          </a:solidFill>
                        </a:rPr>
                        <a:t>Wal-Mart </a:t>
                      </a:r>
                      <a:endParaRPr lang="en-US" sz="1400" b="1" i="0" u="none" strike="noStrike" dirty="0">
                        <a:solidFill>
                          <a:srgbClr val="000000"/>
                        </a:solidFill>
                        <a:latin typeface="Verdana"/>
                      </a:endParaRPr>
                    </a:p>
                  </a:txBody>
                  <a:tcPr marL="12700" marR="12700" marT="12700" marB="0" anchor="b">
                    <a:lnB w="12700" cap="flat" cmpd="sng" algn="ctr">
                      <a:solidFill>
                        <a:prstClr val="white"/>
                      </a:solidFill>
                      <a:prstDash val="solid"/>
                      <a:round/>
                      <a:headEnd type="none" w="med" len="med"/>
                      <a:tailEnd type="none" w="med" len="med"/>
                    </a:lnB>
                    <a:solidFill>
                      <a:srgbClr val="FFFFFF"/>
                    </a:solidFill>
                  </a:tcPr>
                </a:tc>
                <a:tc>
                  <a:txBody>
                    <a:bodyPr/>
                    <a:lstStyle/>
                    <a:p>
                      <a:pPr algn="ctr" fontAlgn="b"/>
                      <a:r>
                        <a:rPr lang="en-US" sz="1400" u="none" strike="noStrike" dirty="0"/>
                        <a:t>487</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26</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73</a:t>
                      </a:r>
                      <a:endParaRPr lang="en-US" sz="1400" b="0" i="0" u="none" strike="noStrike" dirty="0">
                        <a:solidFill>
                          <a:srgbClr val="000000"/>
                        </a:solidFill>
                        <a:latin typeface="Verdana"/>
                      </a:endParaRPr>
                    </a:p>
                  </a:txBody>
                  <a:tcPr marL="12700" marR="12700" marT="12700" marB="0" anchor="b">
                    <a:solidFill>
                      <a:srgbClr val="FFFFFF"/>
                    </a:solidFill>
                  </a:tcPr>
                </a:tc>
              </a:tr>
              <a:tr h="258333">
                <a:tc>
                  <a:txBody>
                    <a:bodyPr/>
                    <a:lstStyle/>
                    <a:p>
                      <a:pPr algn="l" fontAlgn="b"/>
                      <a:r>
                        <a:rPr lang="en-US" sz="1400" b="1" u="none" strike="noStrike" dirty="0"/>
                        <a:t>Publix </a:t>
                      </a:r>
                      <a:endParaRPr lang="en-US" sz="1400" b="1" i="0" u="none" strike="noStrike" dirty="0">
                        <a:latin typeface="Verdana"/>
                      </a:endParaRPr>
                    </a:p>
                  </a:txBody>
                  <a:tcPr marL="12700" marR="12700" marT="12700" marB="0" anchor="b">
                    <a:lnT w="12700" cap="flat" cmpd="sng" algn="ctr">
                      <a:solidFill>
                        <a:prstClr val="white"/>
                      </a:solidFill>
                      <a:prstDash val="solid"/>
                      <a:round/>
                      <a:headEnd type="none" w="med" len="med"/>
                      <a:tailEnd type="none" w="med" len="med"/>
                    </a:lnT>
                  </a:tcPr>
                </a:tc>
                <a:tc>
                  <a:txBody>
                    <a:bodyPr/>
                    <a:lstStyle/>
                    <a:p>
                      <a:pPr algn="ctr" fontAlgn="b"/>
                      <a:r>
                        <a:rPr lang="en-US" sz="1400" u="none" strike="noStrike" dirty="0"/>
                        <a:t>581</a:t>
                      </a:r>
                      <a:endParaRPr lang="en-US" sz="1400" b="0" i="0" u="none" strike="noStrike" dirty="0">
                        <a:latin typeface="Verdana"/>
                      </a:endParaRPr>
                    </a:p>
                  </a:txBody>
                  <a:tcPr marL="12700" marR="12700" marT="12700" marB="0" anchor="b"/>
                </a:tc>
                <a:tc>
                  <a:txBody>
                    <a:bodyPr/>
                    <a:lstStyle/>
                    <a:p>
                      <a:pPr algn="ctr" fontAlgn="b"/>
                      <a:r>
                        <a:rPr lang="en-US" sz="1400" u="none" strike="noStrike" dirty="0"/>
                        <a:t>13</a:t>
                      </a:r>
                      <a:endParaRPr lang="en-US" sz="1400" b="0" i="0" u="none" strike="noStrike" dirty="0">
                        <a:latin typeface="Verdana"/>
                      </a:endParaRPr>
                    </a:p>
                  </a:txBody>
                  <a:tcPr marL="12700" marR="12700" marT="12700" marB="0" anchor="b"/>
                </a:tc>
                <a:tc>
                  <a:txBody>
                    <a:bodyPr/>
                    <a:lstStyle/>
                    <a:p>
                      <a:pPr algn="ctr" fontAlgn="b"/>
                      <a:r>
                        <a:rPr lang="en-US" sz="1400" u="none" strike="noStrike" dirty="0"/>
                        <a:t>71</a:t>
                      </a:r>
                      <a:endParaRPr lang="en-US" sz="1400" b="0" i="0" u="none" strike="noStrike" dirty="0">
                        <a:latin typeface="Verdana"/>
                      </a:endParaRPr>
                    </a:p>
                  </a:txBody>
                  <a:tcPr marL="12700" marR="12700" marT="12700" marB="0" anchor="b"/>
                </a:tc>
                <a:tc>
                  <a:txBody>
                    <a:bodyPr/>
                    <a:lstStyle/>
                    <a:p>
                      <a:pPr algn="ctr" fontAlgn="b"/>
                      <a:r>
                        <a:rPr lang="en-US" sz="1400" u="none" strike="noStrike" dirty="0"/>
                        <a:t>16</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solidFill>
                            <a:srgbClr val="000000"/>
                          </a:solidFill>
                        </a:rPr>
                        <a:t>Food Lion </a:t>
                      </a:r>
                      <a:endParaRPr lang="en-US" sz="1400" b="1"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400" u="none" strike="noStrike" dirty="0"/>
                        <a:t>1,186</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86</a:t>
                      </a:r>
                      <a:endParaRPr lang="en-US" sz="1400" b="0" i="0" u="none" strike="noStrike" dirty="0">
                        <a:solidFill>
                          <a:srgbClr val="000000"/>
                        </a:solidFill>
                        <a:latin typeface="Verdana"/>
                      </a:endParaRPr>
                    </a:p>
                  </a:txBody>
                  <a:tcPr marL="12700" marR="12700" marT="12700" marB="0" anchor="b">
                    <a:solidFill>
                      <a:schemeClr val="bg1"/>
                    </a:solidFill>
                  </a:tcPr>
                </a:tc>
              </a:tr>
              <a:tr h="258333">
                <a:tc>
                  <a:txBody>
                    <a:bodyPr/>
                    <a:lstStyle/>
                    <a:p>
                      <a:pPr algn="l" fontAlgn="b"/>
                      <a:r>
                        <a:rPr lang="en-US" sz="1400" b="1" u="none" strike="noStrike" dirty="0">
                          <a:solidFill>
                            <a:srgbClr val="FFFFFF"/>
                          </a:solidFill>
                        </a:rPr>
                        <a:t>A&amp;P </a:t>
                      </a:r>
                      <a:endParaRPr lang="en-US" sz="1400" b="1"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dirty="0"/>
                        <a:t>698</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FFFFFF"/>
                          </a:solidFill>
                        </a:rPr>
                        <a:t>55</a:t>
                      </a:r>
                      <a:endParaRPr lang="en-US" sz="1400" b="0"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dirty="0"/>
                        <a:t>30</a:t>
                      </a:r>
                      <a:endParaRPr lang="en-US" sz="1400" b="0" i="0" u="none" strike="noStrike" dirty="0">
                        <a:latin typeface="Verdana"/>
                      </a:endParaRPr>
                    </a:p>
                  </a:txBody>
                  <a:tcPr marL="12700" marR="12700" marT="12700" marB="0" anchor="b"/>
                </a:tc>
                <a:tc>
                  <a:txBody>
                    <a:bodyPr/>
                    <a:lstStyle/>
                    <a:p>
                      <a:pPr algn="ctr" fontAlgn="b"/>
                      <a:r>
                        <a:rPr lang="en-US" sz="1400" u="none" strike="noStrike"/>
                        <a:t>15</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000000"/>
                          </a:solidFill>
                        </a:rPr>
                        <a:t>H.E.</a:t>
                      </a:r>
                      <a:r>
                        <a:rPr lang="en-US" sz="1400" b="1" u="none" strike="noStrike" dirty="0" smtClean="0">
                          <a:solidFill>
                            <a:srgbClr val="000000"/>
                          </a:solidFill>
                        </a:rPr>
                        <a:t> B. </a:t>
                      </a:r>
                      <a:endParaRPr lang="en-US" sz="1400" b="1" i="0" u="none" strike="noStrike" dirty="0">
                        <a:solidFill>
                          <a:srgbClr val="000000"/>
                        </a:solidFill>
                        <a:latin typeface="Verdana"/>
                      </a:endParaRPr>
                    </a:p>
                  </a:txBody>
                  <a:tcPr marL="12700" marR="12700" marT="12700" marB="0" anchor="b">
                    <a:lnB w="12700" cap="flat" cmpd="sng" algn="ctr">
                      <a:solidFill>
                        <a:srgbClr val="730000"/>
                      </a:solidFill>
                      <a:prstDash val="solid"/>
                      <a:round/>
                      <a:headEnd type="none" w="med" len="med"/>
                      <a:tailEnd type="none" w="med" len="med"/>
                    </a:lnB>
                    <a:solidFill>
                      <a:srgbClr val="FFFFFF"/>
                    </a:solidFill>
                  </a:tcPr>
                </a:tc>
                <a:tc>
                  <a:txBody>
                    <a:bodyPr/>
                    <a:lstStyle/>
                    <a:p>
                      <a:pPr algn="ctr" fontAlgn="b"/>
                      <a:r>
                        <a:rPr lang="en-US" sz="1400" u="none" strike="noStrike" dirty="0"/>
                        <a:t>250</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3</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96</a:t>
                      </a:r>
                      <a:endParaRPr lang="en-US" sz="1400" b="0" i="0" u="none" strike="noStrike" dirty="0">
                        <a:solidFill>
                          <a:srgbClr val="000000"/>
                        </a:solidFill>
                        <a:latin typeface="Verdana"/>
                      </a:endParaRPr>
                    </a:p>
                  </a:txBody>
                  <a:tcPr marL="12700" marR="12700" marT="12700" marB="0" anchor="b">
                    <a:solidFill>
                      <a:srgbClr val="FFFFFF"/>
                    </a:solidFill>
                  </a:tcPr>
                </a:tc>
              </a:tr>
              <a:tr h="258333">
                <a:tc>
                  <a:txBody>
                    <a:bodyPr/>
                    <a:lstStyle/>
                    <a:p>
                      <a:pPr algn="l" fontAlgn="b"/>
                      <a:r>
                        <a:rPr lang="en-US" sz="1400" b="1" u="none" strike="noStrike" dirty="0">
                          <a:solidFill>
                            <a:srgbClr val="FFFFFF"/>
                          </a:solidFill>
                        </a:rPr>
                        <a:t>Stop &amp; Shop</a:t>
                      </a:r>
                      <a:endParaRPr lang="en-US" sz="1400" b="1" i="0" u="none" strike="noStrike" dirty="0">
                        <a:solidFill>
                          <a:srgbClr val="FFFFFF"/>
                        </a:solidFill>
                        <a:latin typeface="Verdana"/>
                      </a:endParaRPr>
                    </a:p>
                  </a:txBody>
                  <a:tcPr marL="12700" marR="12700" marT="12700" marB="0" anchor="b">
                    <a:lnT w="12700" cap="flat" cmpd="sng" algn="ctr">
                      <a:solidFill>
                        <a:srgbClr val="730000"/>
                      </a:solidFill>
                      <a:prstDash val="solid"/>
                      <a:round/>
                      <a:headEnd type="none" w="med" len="med"/>
                      <a:tailEnd type="none" w="med" len="med"/>
                    </a:lnT>
                    <a:solidFill>
                      <a:srgbClr val="730000"/>
                    </a:solidFill>
                  </a:tcPr>
                </a:tc>
                <a:tc>
                  <a:txBody>
                    <a:bodyPr/>
                    <a:lstStyle/>
                    <a:p>
                      <a:pPr algn="ctr" fontAlgn="b"/>
                      <a:r>
                        <a:rPr lang="en-US" sz="1400" u="none" strike="noStrike" dirty="0"/>
                        <a:t>189</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FFFFFF"/>
                          </a:solidFill>
                        </a:rPr>
                        <a:t>50</a:t>
                      </a:r>
                      <a:endParaRPr lang="en-US" sz="1400" b="0"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dirty="0"/>
                        <a:t>43</a:t>
                      </a:r>
                      <a:endParaRPr lang="en-US" sz="1400" b="0" i="0" u="none" strike="noStrike" dirty="0">
                        <a:latin typeface="Verdana"/>
                      </a:endParaRPr>
                    </a:p>
                  </a:txBody>
                  <a:tcPr marL="12700" marR="12700" marT="12700" marB="0" anchor="b"/>
                </a:tc>
                <a:tc>
                  <a:txBody>
                    <a:bodyPr/>
                    <a:lstStyle/>
                    <a:p>
                      <a:pPr algn="ctr" fontAlgn="b"/>
                      <a:r>
                        <a:rPr lang="en-US" sz="1400" u="none" strike="noStrike"/>
                        <a:t>7</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t>Cub foods</a:t>
                      </a:r>
                      <a:endParaRPr lang="en-US" sz="1400" b="1" i="0" u="none" strike="noStrike" dirty="0">
                        <a:latin typeface="Verdana"/>
                      </a:endParaRPr>
                    </a:p>
                  </a:txBody>
                  <a:tcPr marL="12700" marR="12700" marT="12700" marB="0" anchor="b"/>
                </a:tc>
                <a:tc>
                  <a:txBody>
                    <a:bodyPr/>
                    <a:lstStyle/>
                    <a:p>
                      <a:pPr algn="ctr" fontAlgn="b"/>
                      <a:r>
                        <a:rPr lang="en-US" sz="1400" u="none" strike="noStrike" dirty="0"/>
                        <a:t>375</a:t>
                      </a:r>
                      <a:endParaRPr lang="en-US" sz="1400" b="0" i="0" u="none" strike="noStrike" dirty="0">
                        <a:latin typeface="Verdana"/>
                      </a:endParaRPr>
                    </a:p>
                  </a:txBody>
                  <a:tcPr marL="12700" marR="12700" marT="12700" marB="0" anchor="b"/>
                </a:tc>
                <a:tc>
                  <a:txBody>
                    <a:bodyPr/>
                    <a:lstStyle/>
                    <a:p>
                      <a:pPr algn="ctr" fontAlgn="b"/>
                      <a:r>
                        <a:rPr lang="en-US" sz="1400" u="none" strike="noStrike" dirty="0"/>
                        <a:t>26</a:t>
                      </a:r>
                      <a:endParaRPr lang="en-US" sz="1400" b="0" i="0" u="none" strike="noStrike" dirty="0">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tcPr>
                </a:tc>
                <a:tc>
                  <a:txBody>
                    <a:bodyPr/>
                    <a:lstStyle/>
                    <a:p>
                      <a:pPr algn="ctr" fontAlgn="b"/>
                      <a:r>
                        <a:rPr lang="en-US" sz="1400" u="none" strike="noStrike" dirty="0" smtClean="0">
                          <a:solidFill>
                            <a:schemeClr val="tx1"/>
                          </a:solidFill>
                        </a:rPr>
                        <a:t>34</a:t>
                      </a:r>
                      <a:endParaRPr lang="en-US" sz="1400" b="0" i="0" u="none" strike="noStrike" dirty="0">
                        <a:solidFill>
                          <a:schemeClr val="tx1"/>
                        </a:solidFill>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tcPr>
                </a:tc>
                <a:tc>
                  <a:txBody>
                    <a:bodyPr/>
                    <a:lstStyle/>
                    <a:p>
                      <a:pPr algn="ctr" fontAlgn="b"/>
                      <a:r>
                        <a:rPr lang="en-US" sz="1400" u="none" strike="noStrike" dirty="0"/>
                        <a:t>40</a:t>
                      </a:r>
                      <a:endParaRPr lang="en-US" sz="1400" b="0" i="0" u="none" strike="noStrike" dirty="0">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tcPr>
                </a:tc>
              </a:tr>
              <a:tr h="258333">
                <a:tc>
                  <a:txBody>
                    <a:bodyPr/>
                    <a:lstStyle/>
                    <a:p>
                      <a:pPr algn="l" fontAlgn="b"/>
                      <a:r>
                        <a:rPr lang="en-US" sz="1400" b="1" u="none" strike="noStrike" dirty="0">
                          <a:solidFill>
                            <a:srgbClr val="FFFFFF"/>
                          </a:solidFill>
                        </a:rPr>
                        <a:t>Pathmark</a:t>
                      </a:r>
                      <a:endParaRPr lang="en-US" sz="1400" b="1" i="0" u="none" strike="noStrike" dirty="0">
                        <a:solidFill>
                          <a:srgbClr val="FFFFFF"/>
                        </a:solidFill>
                        <a:latin typeface="Verdana"/>
                      </a:endParaRPr>
                    </a:p>
                  </a:txBody>
                  <a:tcPr marL="12700" marR="12700" marT="12700" marB="0" anchor="b">
                    <a:solidFill>
                      <a:srgbClr val="730000">
                        <a:alpha val="97000"/>
                      </a:srgbClr>
                    </a:solidFill>
                  </a:tcPr>
                </a:tc>
                <a:tc>
                  <a:txBody>
                    <a:bodyPr/>
                    <a:lstStyle/>
                    <a:p>
                      <a:pPr algn="ctr" fontAlgn="b"/>
                      <a:r>
                        <a:rPr lang="en-US" sz="1400" u="none" strike="noStrike"/>
                        <a:t>135</a:t>
                      </a:r>
                      <a:endParaRPr lang="en-US" sz="1400" b="0" i="0" u="none" strike="noStrike">
                        <a:latin typeface="Verdana"/>
                      </a:endParaRPr>
                    </a:p>
                  </a:txBody>
                  <a:tcPr marL="12700" marR="12700" marT="12700" marB="0" anchor="b"/>
                </a:tc>
                <a:tc>
                  <a:txBody>
                    <a:bodyPr/>
                    <a:lstStyle/>
                    <a:p>
                      <a:pPr algn="ctr" fontAlgn="b"/>
                      <a:r>
                        <a:rPr lang="en-US" sz="1400" u="none" strike="noStrike" dirty="0">
                          <a:solidFill>
                            <a:srgbClr val="FFFFFF"/>
                          </a:solidFill>
                        </a:rPr>
                        <a:t>42</a:t>
                      </a:r>
                      <a:endParaRPr lang="en-US" sz="1400" b="0" i="0" u="none" strike="noStrike" dirty="0">
                        <a:solidFill>
                          <a:srgbClr val="FFFFFF"/>
                        </a:solidFill>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solidFill>
                      <a:srgbClr val="730000"/>
                    </a:solidFill>
                  </a:tcPr>
                </a:tc>
                <a:tc>
                  <a:txBody>
                    <a:bodyPr/>
                    <a:lstStyle/>
                    <a:p>
                      <a:pPr algn="ctr" fontAlgn="b"/>
                      <a:r>
                        <a:rPr lang="en-US" sz="1400" u="none" strike="noStrike" dirty="0"/>
                        <a:t>25</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tcPr>
                </a:tc>
                <a:tc>
                  <a:txBody>
                    <a:bodyPr/>
                    <a:lstStyle/>
                    <a:p>
                      <a:pPr algn="ctr" fontAlgn="b"/>
                      <a:r>
                        <a:rPr lang="en-US" sz="1400" u="none" strike="noStrike" dirty="0"/>
                        <a:t>33</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2276879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Use Hi-Lo Pricing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1500988"/>
              </p:ext>
            </p:extLst>
          </p:nvPr>
        </p:nvGraphicFramePr>
        <p:xfrm>
          <a:off x="403968" y="1894019"/>
          <a:ext cx="8324850" cy="399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Profitability of Hi-Lo</a:t>
            </a:r>
            <a:endParaRPr lang="en-US" dirty="0"/>
          </a:p>
        </p:txBody>
      </p:sp>
      <p:graphicFrame>
        <p:nvGraphicFramePr>
          <p:cNvPr id="4" name="Diagram 3"/>
          <p:cNvGraphicFramePr/>
          <p:nvPr>
            <p:extLst>
              <p:ext uri="{D42A27DB-BD31-4B8C-83A1-F6EECF244321}">
                <p14:modId xmlns:p14="http://schemas.microsoft.com/office/powerpoint/2010/main" val="4248151058"/>
              </p:ext>
            </p:extLst>
          </p:nvPr>
        </p:nvGraphicFramePr>
        <p:xfrm>
          <a:off x="645046" y="2422386"/>
          <a:ext cx="5544312"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448163648"/>
              </p:ext>
            </p:extLst>
          </p:nvPr>
        </p:nvGraphicFramePr>
        <p:xfrm>
          <a:off x="5332870" y="5317986"/>
          <a:ext cx="3333694" cy="7078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73855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70" decel="100000"/>
                                        <p:tgtEl>
                                          <p:spTgt spid="5"/>
                                        </p:tgtEl>
                                      </p:cBhvr>
                                    </p:animEffect>
                                    <p:animScale>
                                      <p:cBhvr>
                                        <p:cTn id="8" dur="770" decel="100000"/>
                                        <p:tgtEl>
                                          <p:spTgt spid="5"/>
                                        </p:tgtEl>
                                      </p:cBhvr>
                                      <p:from x="10000" y="10000"/>
                                      <p:to x="200000" y="450000"/>
                                    </p:animScale>
                                    <p:animScale>
                                      <p:cBhvr>
                                        <p:cTn id="9" dur="1230" accel="100000" fill="hold">
                                          <p:stCondLst>
                                            <p:cond delay="770"/>
                                          </p:stCondLst>
                                        </p:cTn>
                                        <p:tgtEl>
                                          <p:spTgt spid="5"/>
                                        </p:tgtEl>
                                      </p:cBhvr>
                                      <p:from x="200000" y="450000"/>
                                      <p:to x="100000" y="100000"/>
                                    </p:animScale>
                                    <p:set>
                                      <p:cBhvr>
                                        <p:cTn id="10" dur="770" fill="hold"/>
                                        <p:tgtEl>
                                          <p:spTgt spid="5"/>
                                        </p:tgtEl>
                                        <p:attrNameLst>
                                          <p:attrName>ppt_x</p:attrName>
                                        </p:attrNameLst>
                                      </p:cBhvr>
                                      <p:to>
                                        <p:strVal val="(0.5)"/>
                                      </p:to>
                                    </p:set>
                                    <p:anim from="(0.5)" to="(#ppt_x)" calcmode="lin" valueType="num">
                                      <p:cBhvr>
                                        <p:cTn id="11" dur="1230" accel="100000" fill="hold">
                                          <p:stCondLst>
                                            <p:cond delay="770"/>
                                          </p:stCondLst>
                                        </p:cTn>
                                        <p:tgtEl>
                                          <p:spTgt spid="5"/>
                                        </p:tgtEl>
                                        <p:attrNameLst>
                                          <p:attrName>ppt_x</p:attrName>
                                        </p:attrNameLst>
                                      </p:cBhvr>
                                    </p:anim>
                                    <p:set>
                                      <p:cBhvr>
                                        <p:cTn id="12" dur="770" fill="hold"/>
                                        <p:tgtEl>
                                          <p:spTgt spid="5"/>
                                        </p:tgtEl>
                                        <p:attrNameLst>
                                          <p:attrName>ppt_y</p:attrName>
                                        </p:attrNameLst>
                                      </p:cBhvr>
                                      <p:to>
                                        <p:strVal val="(#ppt_y+0.4)"/>
                                      </p:to>
                                    </p:set>
                                    <p:anim from="(#ppt_y+0.4)" to="(#ppt_y)" calcmode="lin" valueType="num">
                                      <p:cBhvr>
                                        <p:cTn id="13" dur="1230" accel="100000" fill="hold">
                                          <p:stCondLst>
                                            <p:cond delay="770"/>
                                          </p:stCondLst>
                                        </p:cTn>
                                        <p:tgtEl>
                                          <p:spTgt spid="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Revenue is Made: Hi-Lo</a:t>
            </a:r>
            <a:endParaRPr lang="en-US" dirty="0"/>
          </a:p>
        </p:txBody>
      </p:sp>
      <p:graphicFrame>
        <p:nvGraphicFramePr>
          <p:cNvPr id="4" name="Diagram 3"/>
          <p:cNvGraphicFramePr/>
          <p:nvPr>
            <p:extLst>
              <p:ext uri="{D42A27DB-BD31-4B8C-83A1-F6EECF244321}">
                <p14:modId xmlns:p14="http://schemas.microsoft.com/office/powerpoint/2010/main" val="924212515"/>
              </p:ext>
            </p:extLst>
          </p:nvPr>
        </p:nvGraphicFramePr>
        <p:xfrm>
          <a:off x="685800" y="1977539"/>
          <a:ext cx="7525512" cy="428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70864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the Industry?</a:t>
            </a:r>
            <a:endParaRPr lang="en-US" dirty="0"/>
          </a:p>
        </p:txBody>
      </p:sp>
      <p:sp>
        <p:nvSpPr>
          <p:cNvPr id="4" name="Text Placeholder 3"/>
          <p:cNvSpPr>
            <a:spLocks noGrp="1"/>
          </p:cNvSpPr>
          <p:nvPr>
            <p:ph type="body" sz="half" idx="2"/>
          </p:nvPr>
        </p:nvSpPr>
        <p:spPr/>
        <p:txBody>
          <a:bodyPr>
            <a:normAutofit fontScale="92500" lnSpcReduction="10000"/>
          </a:bodyPr>
          <a:lstStyle/>
          <a:p>
            <a:pPr algn="ctr"/>
            <a:r>
              <a:rPr lang="en-US" dirty="0" smtClean="0"/>
              <a:t>Competitive industry</a:t>
            </a:r>
          </a:p>
          <a:p>
            <a:pPr algn="ctr"/>
            <a:r>
              <a:rPr lang="en-US" dirty="0" smtClean="0"/>
              <a:t>Homogenous products</a:t>
            </a:r>
          </a:p>
          <a:p>
            <a:pPr algn="ctr"/>
            <a:r>
              <a:rPr lang="en-US" dirty="0" smtClean="0"/>
              <a:t>Pricing is crucial in the industry</a:t>
            </a:r>
          </a:p>
          <a:p>
            <a:pPr algn="ctr"/>
            <a:r>
              <a:rPr lang="en-US" dirty="0" smtClean="0"/>
              <a:t>Interesting to see ways of differentiation</a:t>
            </a:r>
          </a:p>
          <a:p>
            <a:endParaRPr lang="en-US" dirty="0"/>
          </a:p>
        </p:txBody>
      </p:sp>
      <p:pic>
        <p:nvPicPr>
          <p:cNvPr id="2050" name="Picture 2" descr="http://therochesterian.com/wp-content/uploads/2011/12/wegmansbrownlogonew20brown2008.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3864" y="106680"/>
            <a:ext cx="3533022" cy="29737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moneysavingmom.com/store_deals/wp-content/uploads/2010/03/tops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605" y="1635073"/>
            <a:ext cx="20574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upload.wikimedia.org/wikipedia/commons/thumb/9/9a/Target_logo.svg/432px-Target_logo.svg.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46217" y="2318055"/>
            <a:ext cx="1348102" cy="17912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yourlogocollection.com/wp-content/uploads/2011/12/walmart_logo.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18087" y="2652557"/>
            <a:ext cx="5022875" cy="13889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cstate="print"/>
          <a:stretch>
            <a:fillRect/>
          </a:stretch>
        </p:blipFill>
        <p:spPr>
          <a:xfrm>
            <a:off x="5376738" y="391604"/>
            <a:ext cx="3767261" cy="1028374"/>
          </a:xfrm>
          <a:prstGeom prst="rect">
            <a:avLst/>
          </a:prstGeom>
        </p:spPr>
      </p:pic>
      <p:pic>
        <p:nvPicPr>
          <p:cNvPr id="6" name="Picture 5"/>
          <p:cNvPicPr>
            <a:picLocks noChangeAspect="1"/>
          </p:cNvPicPr>
          <p:nvPr/>
        </p:nvPicPr>
        <p:blipFill>
          <a:blip r:embed="rId7" cstate="print"/>
          <a:stretch>
            <a:fillRect/>
          </a:stretch>
        </p:blipFill>
        <p:spPr>
          <a:xfrm>
            <a:off x="3682740" y="395607"/>
            <a:ext cx="1693998" cy="2048741"/>
          </a:xfrm>
          <a:prstGeom prst="rect">
            <a:avLst/>
          </a:prstGeom>
        </p:spPr>
      </p:pic>
    </p:spTree>
    <p:extLst>
      <p:ext uri="{BB962C8B-B14F-4D97-AF65-F5344CB8AC3E}">
        <p14:creationId xmlns:p14="http://schemas.microsoft.com/office/powerpoint/2010/main" val="23801219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Pricing</a:t>
            </a:r>
            <a:endParaRPr lang="en-US" dirty="0"/>
          </a:p>
        </p:txBody>
      </p:sp>
      <p:sp>
        <p:nvSpPr>
          <p:cNvPr id="3" name="Content Placeholder 2"/>
          <p:cNvSpPr>
            <a:spLocks noGrp="1"/>
          </p:cNvSpPr>
          <p:nvPr>
            <p:ph idx="1"/>
          </p:nvPr>
        </p:nvSpPr>
        <p:spPr/>
        <p:txBody>
          <a:bodyPr/>
          <a:lstStyle/>
          <a:p>
            <a:r>
              <a:rPr lang="en-US" dirty="0" smtClean="0"/>
              <a:t>Number of categories put on sale varies</a:t>
            </a:r>
          </a:p>
          <a:p>
            <a:r>
              <a:rPr lang="en-US" dirty="0" smtClean="0"/>
              <a:t>Frequency of sale varies</a:t>
            </a:r>
            <a:endParaRPr lang="en-US" dirty="0"/>
          </a:p>
        </p:txBody>
      </p:sp>
      <p:graphicFrame>
        <p:nvGraphicFramePr>
          <p:cNvPr id="4" name="Diagram 3"/>
          <p:cNvGraphicFramePr/>
          <p:nvPr>
            <p:extLst>
              <p:ext uri="{D42A27DB-BD31-4B8C-83A1-F6EECF244321}">
                <p14:modId xmlns:p14="http://schemas.microsoft.com/office/powerpoint/2010/main" val="3641581956"/>
              </p:ext>
            </p:extLst>
          </p:nvPr>
        </p:nvGraphicFramePr>
        <p:xfrm>
          <a:off x="1973188" y="3817320"/>
          <a:ext cx="6096000" cy="1610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35525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Hybrid Pricing Used</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751087394"/>
              </p:ext>
            </p:extLst>
          </p:nvPr>
        </p:nvGraphicFramePr>
        <p:xfrm>
          <a:off x="378326" y="2046346"/>
          <a:ext cx="8308474" cy="4131535"/>
        </p:xfrm>
        <a:graphic>
          <a:graphicData uri="http://schemas.openxmlformats.org/drawingml/2006/table">
            <a:tbl>
              <a:tblPr firstRow="1" bandRow="1">
                <a:tableStyleId>{BC89EF96-8CEA-46FF-86C4-4CE0E7609802}</a:tableStyleId>
              </a:tblPr>
              <a:tblGrid>
                <a:gridCol w="1724794"/>
                <a:gridCol w="1645920"/>
                <a:gridCol w="1645920"/>
                <a:gridCol w="1645920"/>
                <a:gridCol w="1645920"/>
              </a:tblGrid>
              <a:tr h="232030">
                <a:tc>
                  <a:txBody>
                    <a:bodyPr/>
                    <a:lstStyle/>
                    <a:p>
                      <a:pPr algn="ctr" fontAlgn="b"/>
                      <a:r>
                        <a:rPr lang="en-US" sz="1600" b="1" u="none" strike="noStrike" dirty="0" smtClean="0">
                          <a:solidFill>
                            <a:srgbClr val="000000"/>
                          </a:solidFill>
                        </a:rPr>
                        <a:t>Firm</a:t>
                      </a:r>
                      <a:endParaRPr lang="en-US" sz="1600" b="1"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600" b="1" u="none" strike="noStrike" dirty="0">
                          <a:solidFill>
                            <a:srgbClr val="000000"/>
                          </a:solidFill>
                        </a:rPr>
                        <a:t>Stores</a:t>
                      </a:r>
                      <a:endParaRPr lang="en-US" sz="1600" b="1" i="0" u="none" strike="noStrike" dirty="0">
                        <a:solidFill>
                          <a:srgbClr val="000000"/>
                        </a:solidFill>
                        <a:latin typeface="Verdana"/>
                      </a:endParaRPr>
                    </a:p>
                  </a:txBody>
                  <a:tcPr marL="12700" marR="12700" marT="12700" marB="0" anchor="b"/>
                </a:tc>
                <a:tc>
                  <a:txBody>
                    <a:bodyPr/>
                    <a:lstStyle/>
                    <a:p>
                      <a:pPr algn="ctr" fontAlgn="b"/>
                      <a:r>
                        <a:rPr lang="en-US" sz="1600" b="1" u="none" strike="noStrike" dirty="0">
                          <a:solidFill>
                            <a:srgbClr val="000000"/>
                          </a:solidFill>
                        </a:rPr>
                        <a:t> %</a:t>
                      </a:r>
                      <a:r>
                        <a:rPr lang="en-US" sz="1600" b="1" u="none" strike="noStrike" dirty="0" smtClean="0">
                          <a:solidFill>
                            <a:srgbClr val="000000"/>
                          </a:solidFill>
                        </a:rPr>
                        <a:t> Promo (hi-Lo)</a:t>
                      </a:r>
                      <a:endParaRPr lang="en-US" sz="1600" b="1" i="0" u="none" strike="noStrike" dirty="0">
                        <a:solidFill>
                          <a:srgbClr val="000000"/>
                        </a:solidFill>
                        <a:latin typeface="Verdana"/>
                      </a:endParaRPr>
                    </a:p>
                  </a:txBody>
                  <a:tcPr marL="12700" marR="12700" marT="12700" marB="0" anchor="b"/>
                </a:tc>
                <a:tc>
                  <a:txBody>
                    <a:bodyPr/>
                    <a:lstStyle/>
                    <a:p>
                      <a:pPr algn="ctr" fontAlgn="b"/>
                      <a:r>
                        <a:rPr lang="en-US" sz="1600" b="1" u="none" strike="noStrike" dirty="0">
                          <a:solidFill>
                            <a:srgbClr val="000000"/>
                          </a:solidFill>
                        </a:rPr>
                        <a:t>%HYBRID</a:t>
                      </a:r>
                      <a:endParaRPr lang="en-US" sz="1600" b="1" i="0" u="none" strike="noStrike" dirty="0">
                        <a:solidFill>
                          <a:srgbClr val="000000"/>
                        </a:solidFill>
                        <a:latin typeface="Verdana"/>
                      </a:endParaRPr>
                    </a:p>
                  </a:txBody>
                  <a:tcPr marL="12700" marR="12700" marT="12700" marB="0" anchor="b"/>
                </a:tc>
                <a:tc>
                  <a:txBody>
                    <a:bodyPr/>
                    <a:lstStyle/>
                    <a:p>
                      <a:pPr algn="ctr" fontAlgn="b"/>
                      <a:r>
                        <a:rPr lang="en-US" sz="1600" b="1" u="none" strike="noStrike" dirty="0">
                          <a:solidFill>
                            <a:srgbClr val="000000"/>
                          </a:solidFill>
                        </a:rPr>
                        <a:t>% EDLP</a:t>
                      </a:r>
                      <a:endParaRPr lang="en-US" sz="1600" b="1" i="0" u="none" strike="noStrike" dirty="0">
                        <a:solidFill>
                          <a:srgbClr val="000000"/>
                        </a:solidFill>
                        <a:latin typeface="Verdana"/>
                      </a:endParaRPr>
                    </a:p>
                  </a:txBody>
                  <a:tcPr marL="12700" marR="12700" marT="12700" marB="0" anchor="b"/>
                </a:tc>
              </a:tr>
              <a:tr h="258333">
                <a:tc>
                  <a:txBody>
                    <a:bodyPr/>
                    <a:lstStyle/>
                    <a:p>
                      <a:pPr algn="l" fontAlgn="b"/>
                      <a:r>
                        <a:rPr lang="en-US" sz="1400" b="1" u="none" strike="noStrike" dirty="0" smtClean="0">
                          <a:solidFill>
                            <a:srgbClr val="000000"/>
                          </a:solidFill>
                        </a:rPr>
                        <a:t>Kroger </a:t>
                      </a:r>
                      <a:endParaRPr lang="en-US" sz="1400" b="1" i="0" u="none" strike="noStrike" dirty="0">
                        <a:solidFill>
                          <a:srgbClr val="000000"/>
                        </a:solidFill>
                        <a:latin typeface="Verdana"/>
                      </a:endParaRPr>
                    </a:p>
                  </a:txBody>
                  <a:tcPr marL="12700" marR="12700" marT="12700" marB="0" anchor="b">
                    <a:solidFill>
                      <a:schemeClr val="accent1">
                        <a:lumMod val="75000"/>
                        <a:alpha val="20000"/>
                      </a:schemeClr>
                    </a:solidFill>
                  </a:tcPr>
                </a:tc>
                <a:tc>
                  <a:txBody>
                    <a:bodyPr/>
                    <a:lstStyle/>
                    <a:p>
                      <a:pPr algn="ctr" fontAlgn="b"/>
                      <a:r>
                        <a:rPr lang="en-US" sz="1400" u="none" strike="noStrike" dirty="0">
                          <a:solidFill>
                            <a:srgbClr val="000000"/>
                          </a:solidFill>
                        </a:rPr>
                        <a:t>1,399</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chemeClr val="tx2"/>
                          </a:solidFill>
                        </a:rPr>
                        <a:t>47</a:t>
                      </a:r>
                      <a:endParaRPr lang="en-US" sz="1400" b="0" i="0" u="none" strike="noStrike" dirty="0">
                        <a:solidFill>
                          <a:schemeClr val="tx2"/>
                        </a:solidFill>
                        <a:latin typeface="Verdana"/>
                      </a:endParaRPr>
                    </a:p>
                  </a:txBody>
                  <a:tcPr marL="12700" marR="12700" marT="12700" marB="0" anchor="b">
                    <a:solidFill>
                      <a:srgbClr val="730000">
                        <a:alpha val="20000"/>
                      </a:srgbClr>
                    </a:solidFill>
                  </a:tcPr>
                </a:tc>
                <a:tc>
                  <a:txBody>
                    <a:bodyPr/>
                    <a:lstStyle/>
                    <a:p>
                      <a:pPr algn="ctr" fontAlgn="b"/>
                      <a:r>
                        <a:rPr lang="en-US" sz="1400" u="none" strike="noStrike" dirty="0" smtClean="0">
                          <a:solidFill>
                            <a:srgbClr val="000000"/>
                          </a:solidFill>
                        </a:rPr>
                        <a:t>40</a:t>
                      </a:r>
                      <a:endParaRPr lang="en-US" sz="1400" b="0" i="0" u="none" strike="noStrike" dirty="0">
                        <a:solidFill>
                          <a:srgbClr val="000000"/>
                        </a:solidFill>
                        <a:latin typeface="Verdana"/>
                      </a:endParaRPr>
                    </a:p>
                  </a:txBody>
                  <a:tcPr marL="12700" marR="12700" marT="12700" marB="0" anchor="b">
                    <a:solidFill>
                      <a:schemeClr val="accent1">
                        <a:lumMod val="75000"/>
                        <a:alpha val="20000"/>
                      </a:schemeClr>
                    </a:solidFill>
                  </a:tcPr>
                </a:tc>
                <a:tc>
                  <a:txBody>
                    <a:bodyPr/>
                    <a:lstStyle/>
                    <a:p>
                      <a:pPr algn="ctr" fontAlgn="b"/>
                      <a:r>
                        <a:rPr lang="en-US" sz="1400" u="none" strike="noStrike">
                          <a:solidFill>
                            <a:srgbClr val="000000"/>
                          </a:solidFill>
                        </a:rPr>
                        <a:t>13</a:t>
                      </a:r>
                      <a:endParaRPr lang="en-US" sz="1400" b="0" i="0" u="none" strike="noStrike">
                        <a:solidFill>
                          <a:srgbClr val="000000"/>
                        </a:solidFill>
                        <a:latin typeface="Verdana"/>
                      </a:endParaRPr>
                    </a:p>
                  </a:txBody>
                  <a:tcPr marL="12700" marR="12700" marT="12700" marB="0" anchor="b"/>
                </a:tc>
              </a:tr>
              <a:tr h="258333">
                <a:tc>
                  <a:txBody>
                    <a:bodyPr/>
                    <a:lstStyle/>
                    <a:p>
                      <a:pPr algn="l" fontAlgn="b"/>
                      <a:r>
                        <a:rPr lang="en-US" sz="1400" b="1" u="none" strike="noStrike" dirty="0">
                          <a:solidFill>
                            <a:srgbClr val="000000"/>
                          </a:solidFill>
                        </a:rPr>
                        <a:t>Safeway </a:t>
                      </a:r>
                      <a:endParaRPr lang="en-US" sz="1400" b="1" i="0" u="none" strike="noStrike" dirty="0">
                        <a:solidFill>
                          <a:srgbClr val="000000"/>
                        </a:solidFill>
                        <a:latin typeface="Verdana"/>
                      </a:endParaRPr>
                    </a:p>
                  </a:txBody>
                  <a:tcPr marL="12700" marR="12700" marT="12700" marB="0" anchor="b">
                    <a:solidFill>
                      <a:srgbClr val="FFFFFF">
                        <a:alpha val="20000"/>
                      </a:srgbClr>
                    </a:solidFill>
                  </a:tcPr>
                </a:tc>
                <a:tc>
                  <a:txBody>
                    <a:bodyPr/>
                    <a:lstStyle/>
                    <a:p>
                      <a:pPr algn="ctr" fontAlgn="b"/>
                      <a:r>
                        <a:rPr lang="en-US" sz="1400" u="none" strike="noStrike" dirty="0">
                          <a:solidFill>
                            <a:srgbClr val="000000"/>
                          </a:solidFill>
                        </a:rPr>
                        <a:t>1,165</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52</a:t>
                      </a:r>
                      <a:endParaRPr lang="en-US" sz="1400" b="0" i="0" u="none" strike="noStrike" dirty="0">
                        <a:solidFill>
                          <a:srgbClr val="000000"/>
                        </a:solidFill>
                        <a:latin typeface="Verdana"/>
                      </a:endParaRPr>
                    </a:p>
                  </a:txBody>
                  <a:tcPr marL="12700" marR="12700" marT="12700" marB="0" anchor="b">
                    <a:solidFill>
                      <a:schemeClr val="bg1">
                        <a:alpha val="20000"/>
                      </a:schemeClr>
                    </a:solidFill>
                  </a:tcPr>
                </a:tc>
                <a:tc>
                  <a:txBody>
                    <a:bodyPr/>
                    <a:lstStyle/>
                    <a:p>
                      <a:pPr algn="ctr" fontAlgn="b"/>
                      <a:r>
                        <a:rPr lang="en-US" sz="1400" u="none" strike="noStrike">
                          <a:solidFill>
                            <a:srgbClr val="000000"/>
                          </a:solidFill>
                        </a:rPr>
                        <a:t>43</a:t>
                      </a:r>
                      <a:endParaRPr lang="en-US" sz="1400" b="0" i="0" u="none" strike="noStrike">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5</a:t>
                      </a:r>
                      <a:endParaRPr lang="en-US" sz="1400" b="0" i="0" u="none" strike="noStrike" dirty="0">
                        <a:solidFill>
                          <a:srgbClr val="000000"/>
                        </a:solidFill>
                        <a:latin typeface="Verdana"/>
                      </a:endParaRPr>
                    </a:p>
                  </a:txBody>
                  <a:tcPr marL="12700" marR="12700" marT="12700" marB="0" anchor="b"/>
                </a:tc>
              </a:tr>
              <a:tr h="258333">
                <a:tc>
                  <a:txBody>
                    <a:bodyPr/>
                    <a:lstStyle/>
                    <a:p>
                      <a:pPr algn="l" fontAlgn="b"/>
                      <a:r>
                        <a:rPr lang="en-US" sz="1400" b="1" u="none" strike="noStrike" dirty="0">
                          <a:solidFill>
                            <a:srgbClr val="000000"/>
                          </a:solidFill>
                        </a:rPr>
                        <a:t>Albertson’s</a:t>
                      </a:r>
                      <a:endParaRPr lang="en-US" sz="1400" b="1"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922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a:solidFill>
                            <a:srgbClr val="000000"/>
                          </a:solidFill>
                        </a:rPr>
                        <a:t>11</a:t>
                      </a:r>
                      <a:endParaRPr lang="en-US" sz="1400" b="0" i="0" u="none" strike="noStrike">
                        <a:solidFill>
                          <a:srgbClr val="000000"/>
                        </a:solidFill>
                        <a:latin typeface="Verdana"/>
                      </a:endParaRPr>
                    </a:p>
                  </a:txBody>
                  <a:tcPr marL="12700" marR="12700" marT="12700" marB="0" anchor="b"/>
                </a:tc>
                <a:tc>
                  <a:txBody>
                    <a:bodyPr/>
                    <a:lstStyle/>
                    <a:p>
                      <a:pPr algn="ctr" fontAlgn="b"/>
                      <a:r>
                        <a:rPr lang="en-US" sz="1400" u="none" strike="noStrike">
                          <a:solidFill>
                            <a:srgbClr val="000000"/>
                          </a:solidFill>
                        </a:rPr>
                        <a:t>41</a:t>
                      </a:r>
                      <a:endParaRPr lang="en-US" sz="1400" b="0" i="0" u="none" strike="noStrike">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48</a:t>
                      </a:r>
                      <a:endParaRPr lang="en-US" sz="1400" b="0" i="0" u="none" strike="noStrike" dirty="0">
                        <a:solidFill>
                          <a:srgbClr val="000000"/>
                        </a:solidFill>
                        <a:latin typeface="Verdana"/>
                      </a:endParaRPr>
                    </a:p>
                  </a:txBody>
                  <a:tcPr marL="12700" marR="12700" marT="12700" marB="0" anchor="b"/>
                </a:tc>
              </a:tr>
              <a:tr h="258333">
                <a:tc>
                  <a:txBody>
                    <a:bodyPr/>
                    <a:lstStyle/>
                    <a:p>
                      <a:pPr algn="l" fontAlgn="b"/>
                      <a:r>
                        <a:rPr lang="en-US" sz="1400" b="1" u="none" strike="noStrike" dirty="0">
                          <a:solidFill>
                            <a:srgbClr val="000000"/>
                          </a:solidFill>
                        </a:rPr>
                        <a:t>Winn-Dixie </a:t>
                      </a:r>
                      <a:endParaRPr lang="en-US" sz="1400" b="1"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400" u="none" strike="noStrike" dirty="0">
                          <a:solidFill>
                            <a:srgbClr val="000000"/>
                          </a:solidFill>
                        </a:rPr>
                        <a:t>1,174</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3</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30</a:t>
                      </a:r>
                      <a:endParaRPr lang="en-US" sz="1400" b="0"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400" u="none" strike="noStrike" dirty="0">
                          <a:solidFill>
                            <a:srgbClr val="000000"/>
                          </a:solidFill>
                        </a:rPr>
                        <a:t>67</a:t>
                      </a:r>
                      <a:endParaRPr lang="en-US" sz="1400" b="0" i="0" u="none" strike="noStrike" dirty="0">
                        <a:solidFill>
                          <a:srgbClr val="000000"/>
                        </a:solidFill>
                        <a:latin typeface="Verdana"/>
                      </a:endParaRPr>
                    </a:p>
                  </a:txBody>
                  <a:tcPr marL="12700" marR="12700" marT="12700" marB="0" anchor="b">
                    <a:solidFill>
                      <a:srgbClr val="FFFFFF"/>
                    </a:solidFill>
                  </a:tcPr>
                </a:tc>
              </a:tr>
              <a:tr h="258333">
                <a:tc>
                  <a:txBody>
                    <a:bodyPr/>
                    <a:lstStyle/>
                    <a:p>
                      <a:pPr algn="l" fontAlgn="b"/>
                      <a:r>
                        <a:rPr lang="en-US" sz="1400" b="1" u="none" strike="noStrike" dirty="0">
                          <a:solidFill>
                            <a:srgbClr val="000000"/>
                          </a:solidFill>
                        </a:rPr>
                        <a:t>Lucky </a:t>
                      </a:r>
                      <a:endParaRPr lang="en-US" sz="1400" b="1"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813</a:t>
                      </a:r>
                      <a:endParaRPr lang="en-US" sz="1400" b="0" i="0" u="none" strike="noStrike" dirty="0">
                        <a:latin typeface="Verdana"/>
                      </a:endParaRPr>
                    </a:p>
                  </a:txBody>
                  <a:tcPr marL="12700" marR="12700" marT="12700" marB="0" anchor="b"/>
                </a:tc>
                <a:tc>
                  <a:txBody>
                    <a:bodyPr/>
                    <a:lstStyle/>
                    <a:p>
                      <a:pPr algn="ctr" fontAlgn="b"/>
                      <a:r>
                        <a:rPr lang="en-US" sz="1400" u="none" strike="noStrike" dirty="0"/>
                        <a:t>35</a:t>
                      </a:r>
                      <a:endParaRPr lang="en-US" sz="1400" b="0" i="0" u="none" strike="noStrike" dirty="0">
                        <a:latin typeface="Verdana"/>
                      </a:endParaRPr>
                    </a:p>
                  </a:txBody>
                  <a:tcPr marL="12700" marR="12700" marT="12700" marB="0" anchor="b"/>
                </a:tc>
                <a:tc>
                  <a:txBody>
                    <a:bodyPr/>
                    <a:lstStyle/>
                    <a:p>
                      <a:pPr algn="ctr" fontAlgn="b"/>
                      <a:r>
                        <a:rPr lang="en-US" sz="1400" u="none" strike="noStrike" dirty="0"/>
                        <a:t>38</a:t>
                      </a:r>
                      <a:endParaRPr lang="en-US" sz="1400" b="0" i="0" u="none" strike="noStrike" dirty="0">
                        <a:latin typeface="Verdana"/>
                      </a:endParaRPr>
                    </a:p>
                  </a:txBody>
                  <a:tcPr marL="12700" marR="12700" marT="12700" marB="0" anchor="b"/>
                </a:tc>
                <a:tc>
                  <a:txBody>
                    <a:bodyPr/>
                    <a:lstStyle/>
                    <a:p>
                      <a:pPr algn="ctr" fontAlgn="b"/>
                      <a:r>
                        <a:rPr lang="en-US" sz="1400" u="none" strike="noStrike"/>
                        <a:t>27</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FFFFFF"/>
                          </a:solidFill>
                        </a:rPr>
                        <a:t>Giant </a:t>
                      </a:r>
                      <a:endParaRPr lang="en-US" sz="1400" b="1"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dirty="0"/>
                        <a:t>711</a:t>
                      </a:r>
                      <a:endParaRPr lang="en-US" sz="1400" b="0" i="0" u="none" strike="noStrike" dirty="0">
                        <a:latin typeface="Verdana"/>
                      </a:endParaRPr>
                    </a:p>
                  </a:txBody>
                  <a:tcPr marL="12700" marR="12700" marT="12700" marB="0" anchor="b"/>
                </a:tc>
                <a:tc>
                  <a:txBody>
                    <a:bodyPr/>
                    <a:lstStyle/>
                    <a:p>
                      <a:pPr algn="ctr" fontAlgn="b"/>
                      <a:r>
                        <a:rPr lang="en-US" sz="1400" u="none" strike="noStrike" dirty="0"/>
                        <a:t>29</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chemeClr val="bg1"/>
                          </a:solidFill>
                        </a:rPr>
                        <a:t>60</a:t>
                      </a:r>
                      <a:endParaRPr lang="en-US" sz="1400" b="0" i="0" u="none" strike="noStrike" dirty="0">
                        <a:solidFill>
                          <a:schemeClr val="bg1"/>
                        </a:solidFill>
                        <a:latin typeface="Verdana"/>
                      </a:endParaRPr>
                    </a:p>
                  </a:txBody>
                  <a:tcPr marL="12700" marR="12700" marT="12700" marB="0" anchor="b">
                    <a:solidFill>
                      <a:srgbClr val="730000"/>
                    </a:solidFill>
                  </a:tcPr>
                </a:tc>
                <a:tc>
                  <a:txBody>
                    <a:bodyPr/>
                    <a:lstStyle/>
                    <a:p>
                      <a:pPr algn="ctr" fontAlgn="b"/>
                      <a:r>
                        <a:rPr lang="en-US" sz="1400" u="none" strike="noStrike"/>
                        <a:t>11</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FFFFFF"/>
                          </a:solidFill>
                        </a:rPr>
                        <a:t>Fred Meyer </a:t>
                      </a:r>
                      <a:endParaRPr lang="en-US" sz="1400" b="1" i="0" u="none" strike="noStrike" dirty="0">
                        <a:solidFill>
                          <a:srgbClr val="FFFFFF"/>
                        </a:solidFill>
                        <a:latin typeface="Verdana"/>
                      </a:endParaRPr>
                    </a:p>
                  </a:txBody>
                  <a:tcPr marL="12700" marR="12700" marT="12700" marB="0" anchor="b">
                    <a:solidFill>
                      <a:schemeClr val="accent1">
                        <a:lumMod val="75000"/>
                      </a:schemeClr>
                    </a:solidFill>
                  </a:tcPr>
                </a:tc>
                <a:tc>
                  <a:txBody>
                    <a:bodyPr/>
                    <a:lstStyle/>
                    <a:p>
                      <a:pPr algn="ctr" fontAlgn="b"/>
                      <a:r>
                        <a:rPr lang="en-US" sz="1400" u="none" strike="noStrike" dirty="0"/>
                        <a:t>821</a:t>
                      </a:r>
                      <a:endParaRPr lang="en-US" sz="1400" b="0" i="0" u="none" strike="noStrike" dirty="0">
                        <a:latin typeface="Verdana"/>
                      </a:endParaRPr>
                    </a:p>
                  </a:txBody>
                  <a:tcPr marL="12700" marR="12700" marT="12700" marB="0" anchor="b"/>
                </a:tc>
                <a:tc>
                  <a:txBody>
                    <a:bodyPr/>
                    <a:lstStyle/>
                    <a:p>
                      <a:pPr algn="ctr" fontAlgn="b"/>
                      <a:r>
                        <a:rPr lang="en-US" sz="1400" u="none" strike="noStrike" dirty="0"/>
                        <a:t>22</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FFFFFF"/>
                          </a:solidFill>
                        </a:rPr>
                        <a:t>60</a:t>
                      </a:r>
                      <a:endParaRPr lang="en-US" sz="1400" b="0"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a:t>18</a:t>
                      </a:r>
                      <a:endParaRPr lang="en-US" sz="1400" b="0" i="0" u="none" strike="noStrike">
                        <a:latin typeface="Verdana"/>
                      </a:endParaRPr>
                    </a:p>
                  </a:txBody>
                  <a:tcPr marL="12700" marR="12700" marT="12700" marB="0" anchor="b"/>
                </a:tc>
              </a:tr>
              <a:tr h="258333">
                <a:tc>
                  <a:txBody>
                    <a:bodyPr/>
                    <a:lstStyle/>
                    <a:p>
                      <a:pPr algn="l" fontAlgn="b"/>
                      <a:r>
                        <a:rPr lang="en-US" sz="1400" b="1" u="none" strike="noStrike" dirty="0">
                          <a:solidFill>
                            <a:srgbClr val="000000"/>
                          </a:solidFill>
                        </a:rPr>
                        <a:t>Wal-Mart </a:t>
                      </a:r>
                      <a:endParaRPr lang="en-US" sz="1400" b="1" i="0" u="none" strike="noStrike" dirty="0">
                        <a:solidFill>
                          <a:srgbClr val="000000"/>
                        </a:solidFill>
                        <a:latin typeface="Verdana"/>
                      </a:endParaRPr>
                    </a:p>
                  </a:txBody>
                  <a:tcPr marL="12700" marR="12700" marT="12700" marB="0" anchor="b">
                    <a:lnB w="12700" cap="flat" cmpd="sng" algn="ctr">
                      <a:solidFill>
                        <a:prstClr val="white"/>
                      </a:solidFill>
                      <a:prstDash val="solid"/>
                      <a:round/>
                      <a:headEnd type="none" w="med" len="med"/>
                      <a:tailEnd type="none" w="med" len="med"/>
                    </a:lnB>
                    <a:solidFill>
                      <a:srgbClr val="FFFFFF"/>
                    </a:solidFill>
                  </a:tcPr>
                </a:tc>
                <a:tc>
                  <a:txBody>
                    <a:bodyPr/>
                    <a:lstStyle/>
                    <a:p>
                      <a:pPr algn="ctr" fontAlgn="b"/>
                      <a:r>
                        <a:rPr lang="en-US" sz="1400" u="none" strike="noStrike" dirty="0"/>
                        <a:t>487</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26</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73</a:t>
                      </a:r>
                      <a:endParaRPr lang="en-US" sz="1400" b="0" i="0" u="none" strike="noStrike" dirty="0">
                        <a:solidFill>
                          <a:srgbClr val="000000"/>
                        </a:solidFill>
                        <a:latin typeface="Verdana"/>
                      </a:endParaRPr>
                    </a:p>
                  </a:txBody>
                  <a:tcPr marL="12700" marR="12700" marT="12700" marB="0" anchor="b">
                    <a:solidFill>
                      <a:srgbClr val="FFFFFF"/>
                    </a:solidFill>
                  </a:tcPr>
                </a:tc>
              </a:tr>
              <a:tr h="258333">
                <a:tc>
                  <a:txBody>
                    <a:bodyPr/>
                    <a:lstStyle/>
                    <a:p>
                      <a:pPr algn="l" fontAlgn="b"/>
                      <a:r>
                        <a:rPr lang="en-US" sz="1400" b="1" u="none" strike="noStrike" dirty="0">
                          <a:solidFill>
                            <a:srgbClr val="FFFFFF"/>
                          </a:solidFill>
                        </a:rPr>
                        <a:t>Publix </a:t>
                      </a:r>
                      <a:endParaRPr lang="en-US" sz="1400" b="1" i="0" u="none" strike="noStrike" dirty="0">
                        <a:solidFill>
                          <a:srgbClr val="FFFFFF"/>
                        </a:solidFill>
                        <a:latin typeface="Verdana"/>
                      </a:endParaRPr>
                    </a:p>
                  </a:txBody>
                  <a:tcPr marL="12700" marR="12700" marT="12700" marB="0" anchor="b">
                    <a:lnT w="12700" cap="flat" cmpd="sng" algn="ctr">
                      <a:solidFill>
                        <a:prstClr val="white"/>
                      </a:solidFill>
                      <a:prstDash val="solid"/>
                      <a:round/>
                      <a:headEnd type="none" w="med" len="med"/>
                      <a:tailEnd type="none" w="med" len="med"/>
                    </a:lnT>
                    <a:solidFill>
                      <a:srgbClr val="730000"/>
                    </a:solidFill>
                  </a:tcPr>
                </a:tc>
                <a:tc>
                  <a:txBody>
                    <a:bodyPr/>
                    <a:lstStyle/>
                    <a:p>
                      <a:pPr algn="ctr" fontAlgn="b"/>
                      <a:r>
                        <a:rPr lang="en-US" sz="1400" u="none" strike="noStrike" dirty="0"/>
                        <a:t>581</a:t>
                      </a:r>
                      <a:endParaRPr lang="en-US" sz="1400" b="0" i="0" u="none" strike="noStrike" dirty="0">
                        <a:latin typeface="Verdana"/>
                      </a:endParaRPr>
                    </a:p>
                  </a:txBody>
                  <a:tcPr marL="12700" marR="12700" marT="12700" marB="0" anchor="b"/>
                </a:tc>
                <a:tc>
                  <a:txBody>
                    <a:bodyPr/>
                    <a:lstStyle/>
                    <a:p>
                      <a:pPr algn="ctr" fontAlgn="b"/>
                      <a:r>
                        <a:rPr lang="en-US" sz="1400" u="none" strike="noStrike" dirty="0"/>
                        <a:t>13</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FFFFFF"/>
                          </a:solidFill>
                        </a:rPr>
                        <a:t>71</a:t>
                      </a:r>
                      <a:endParaRPr lang="en-US" sz="1400" b="0" i="0" u="none" strike="noStrike" dirty="0">
                        <a:solidFill>
                          <a:srgbClr val="FFFFFF"/>
                        </a:solidFill>
                        <a:latin typeface="Verdana"/>
                      </a:endParaRPr>
                    </a:p>
                  </a:txBody>
                  <a:tcPr marL="12700" marR="12700" marT="12700" marB="0" anchor="b">
                    <a:solidFill>
                      <a:srgbClr val="730000"/>
                    </a:solidFill>
                  </a:tcPr>
                </a:tc>
                <a:tc>
                  <a:txBody>
                    <a:bodyPr/>
                    <a:lstStyle/>
                    <a:p>
                      <a:pPr algn="ctr" fontAlgn="b"/>
                      <a:r>
                        <a:rPr lang="en-US" sz="1400" u="none" strike="noStrike" dirty="0"/>
                        <a:t>16</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solidFill>
                            <a:srgbClr val="000000"/>
                          </a:solidFill>
                        </a:rPr>
                        <a:t>Food Lion </a:t>
                      </a:r>
                      <a:endParaRPr lang="en-US" sz="1400" b="1" i="0" u="none" strike="noStrike" dirty="0">
                        <a:solidFill>
                          <a:srgbClr val="000000"/>
                        </a:solidFill>
                        <a:latin typeface="Verdana"/>
                      </a:endParaRPr>
                    </a:p>
                  </a:txBody>
                  <a:tcPr marL="12700" marR="12700" marT="12700" marB="0" anchor="b">
                    <a:solidFill>
                      <a:srgbClr val="FFFFFF"/>
                    </a:solidFill>
                  </a:tcPr>
                </a:tc>
                <a:tc>
                  <a:txBody>
                    <a:bodyPr/>
                    <a:lstStyle/>
                    <a:p>
                      <a:pPr algn="ctr" fontAlgn="b"/>
                      <a:r>
                        <a:rPr lang="en-US" sz="1400" u="none" strike="noStrike" dirty="0"/>
                        <a:t>1,186</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12</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86</a:t>
                      </a:r>
                      <a:endParaRPr lang="en-US" sz="1400" b="0" i="0" u="none" strike="noStrike" dirty="0">
                        <a:solidFill>
                          <a:srgbClr val="000000"/>
                        </a:solidFill>
                        <a:latin typeface="Verdana"/>
                      </a:endParaRPr>
                    </a:p>
                  </a:txBody>
                  <a:tcPr marL="12700" marR="12700" marT="12700" marB="0" anchor="b">
                    <a:solidFill>
                      <a:schemeClr val="bg1"/>
                    </a:solidFill>
                  </a:tcPr>
                </a:tc>
              </a:tr>
              <a:tr h="258333">
                <a:tc>
                  <a:txBody>
                    <a:bodyPr/>
                    <a:lstStyle/>
                    <a:p>
                      <a:pPr algn="l" fontAlgn="b"/>
                      <a:r>
                        <a:rPr lang="en-US" sz="1400" b="1" u="none" strike="noStrike" dirty="0">
                          <a:solidFill>
                            <a:schemeClr val="tx1"/>
                          </a:solidFill>
                        </a:rPr>
                        <a:t>A&amp;P </a:t>
                      </a:r>
                      <a:endParaRPr lang="en-US" sz="1400" b="1" i="0" u="none" strike="noStrike" dirty="0">
                        <a:solidFill>
                          <a:schemeClr val="tx1"/>
                        </a:solidFill>
                        <a:latin typeface="Verdana"/>
                      </a:endParaRPr>
                    </a:p>
                  </a:txBody>
                  <a:tcPr marL="12700" marR="12700" marT="12700" marB="0" anchor="b">
                    <a:solidFill>
                      <a:srgbClr val="730000">
                        <a:alpha val="20000"/>
                      </a:srgbClr>
                    </a:solidFill>
                  </a:tcPr>
                </a:tc>
                <a:tc>
                  <a:txBody>
                    <a:bodyPr/>
                    <a:lstStyle/>
                    <a:p>
                      <a:pPr algn="ctr" fontAlgn="b"/>
                      <a:r>
                        <a:rPr lang="en-US" sz="1400" u="none" strike="noStrike" dirty="0"/>
                        <a:t>698</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000000"/>
                          </a:solidFill>
                        </a:rPr>
                        <a:t>55</a:t>
                      </a:r>
                      <a:endParaRPr lang="en-US" sz="1400" b="0" i="0" u="none" strike="noStrike" dirty="0">
                        <a:solidFill>
                          <a:srgbClr val="000000"/>
                        </a:solidFill>
                        <a:latin typeface="Verdana"/>
                      </a:endParaRPr>
                    </a:p>
                  </a:txBody>
                  <a:tcPr marL="12700" marR="12700" marT="12700" marB="0" anchor="b">
                    <a:solidFill>
                      <a:srgbClr val="730000">
                        <a:alpha val="20000"/>
                      </a:srgbClr>
                    </a:solidFill>
                  </a:tcPr>
                </a:tc>
                <a:tc>
                  <a:txBody>
                    <a:bodyPr/>
                    <a:lstStyle/>
                    <a:p>
                      <a:pPr algn="ctr" fontAlgn="b"/>
                      <a:r>
                        <a:rPr lang="en-US" sz="1400" u="none" strike="noStrike" dirty="0"/>
                        <a:t>30</a:t>
                      </a:r>
                      <a:endParaRPr lang="en-US" sz="1400" b="0" i="0" u="none" strike="noStrike" dirty="0">
                        <a:latin typeface="Verdana"/>
                      </a:endParaRPr>
                    </a:p>
                  </a:txBody>
                  <a:tcPr marL="12700" marR="12700" marT="12700" marB="0" anchor="b"/>
                </a:tc>
                <a:tc>
                  <a:txBody>
                    <a:bodyPr/>
                    <a:lstStyle/>
                    <a:p>
                      <a:pPr algn="ctr" fontAlgn="b"/>
                      <a:r>
                        <a:rPr lang="en-US" sz="1400" u="none" strike="noStrike" dirty="0"/>
                        <a:t>15</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solidFill>
                            <a:srgbClr val="000000"/>
                          </a:solidFill>
                        </a:rPr>
                        <a:t>H.E.</a:t>
                      </a:r>
                      <a:r>
                        <a:rPr lang="en-US" sz="1400" b="1" u="none" strike="noStrike" dirty="0" smtClean="0">
                          <a:solidFill>
                            <a:srgbClr val="000000"/>
                          </a:solidFill>
                        </a:rPr>
                        <a:t> B. </a:t>
                      </a:r>
                      <a:endParaRPr lang="en-US" sz="1400" b="1" i="0" u="none" strike="noStrike" dirty="0">
                        <a:solidFill>
                          <a:srgbClr val="000000"/>
                        </a:solidFill>
                        <a:latin typeface="Verdana"/>
                      </a:endParaRPr>
                    </a:p>
                  </a:txBody>
                  <a:tcPr marL="12700" marR="12700" marT="12700" marB="0" anchor="b">
                    <a:lnB w="12700" cap="flat" cmpd="sng" algn="ctr">
                      <a:solidFill>
                        <a:srgbClr val="730000"/>
                      </a:solidFill>
                      <a:prstDash val="solid"/>
                      <a:round/>
                      <a:headEnd type="none" w="med" len="med"/>
                      <a:tailEnd type="none" w="med" len="med"/>
                    </a:lnB>
                    <a:solidFill>
                      <a:srgbClr val="FFFFFF"/>
                    </a:solidFill>
                  </a:tcPr>
                </a:tc>
                <a:tc>
                  <a:txBody>
                    <a:bodyPr/>
                    <a:lstStyle/>
                    <a:p>
                      <a:pPr algn="ctr" fontAlgn="b"/>
                      <a:r>
                        <a:rPr lang="en-US" sz="1400" u="none" strike="noStrike" dirty="0"/>
                        <a:t>250</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1</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t>3</a:t>
                      </a:r>
                      <a:endParaRPr lang="en-US" sz="1400" b="0" i="0" u="none" strike="noStrike" dirty="0">
                        <a:solidFill>
                          <a:srgbClr val="000000"/>
                        </a:solidFill>
                        <a:latin typeface="Verdana"/>
                      </a:endParaRPr>
                    </a:p>
                  </a:txBody>
                  <a:tcPr marL="12700" marR="12700" marT="12700" marB="0" anchor="b"/>
                </a:tc>
                <a:tc>
                  <a:txBody>
                    <a:bodyPr/>
                    <a:lstStyle/>
                    <a:p>
                      <a:pPr algn="ctr" fontAlgn="b"/>
                      <a:r>
                        <a:rPr lang="en-US" sz="1400" u="none" strike="noStrike" dirty="0">
                          <a:solidFill>
                            <a:srgbClr val="000000"/>
                          </a:solidFill>
                        </a:rPr>
                        <a:t>96</a:t>
                      </a:r>
                      <a:endParaRPr lang="en-US" sz="1400" b="0" i="0" u="none" strike="noStrike" dirty="0">
                        <a:solidFill>
                          <a:srgbClr val="000000"/>
                        </a:solidFill>
                        <a:latin typeface="Verdana"/>
                      </a:endParaRPr>
                    </a:p>
                  </a:txBody>
                  <a:tcPr marL="12700" marR="12700" marT="12700" marB="0" anchor="b">
                    <a:solidFill>
                      <a:srgbClr val="FFFFFF"/>
                    </a:solidFill>
                  </a:tcPr>
                </a:tc>
              </a:tr>
              <a:tr h="258333">
                <a:tc>
                  <a:txBody>
                    <a:bodyPr/>
                    <a:lstStyle/>
                    <a:p>
                      <a:pPr algn="l" fontAlgn="b"/>
                      <a:r>
                        <a:rPr lang="en-US" sz="1400" b="1" u="none" strike="noStrike" dirty="0">
                          <a:solidFill>
                            <a:srgbClr val="000000"/>
                          </a:solidFill>
                        </a:rPr>
                        <a:t>Stop &amp; Shop</a:t>
                      </a:r>
                      <a:endParaRPr lang="en-US" sz="1400" b="1" i="0" u="none" strike="noStrike" dirty="0">
                        <a:solidFill>
                          <a:srgbClr val="000000"/>
                        </a:solidFill>
                        <a:latin typeface="Verdana"/>
                      </a:endParaRPr>
                    </a:p>
                  </a:txBody>
                  <a:tcPr marL="12700" marR="12700" marT="12700" marB="0" anchor="b">
                    <a:lnT w="12700" cap="flat" cmpd="sng" algn="ctr">
                      <a:solidFill>
                        <a:srgbClr val="730000"/>
                      </a:solidFill>
                      <a:prstDash val="solid"/>
                      <a:round/>
                      <a:headEnd type="none" w="med" len="med"/>
                      <a:tailEnd type="none" w="med" len="med"/>
                    </a:lnT>
                    <a:solidFill>
                      <a:srgbClr val="730000">
                        <a:alpha val="20000"/>
                      </a:srgbClr>
                    </a:solidFill>
                  </a:tcPr>
                </a:tc>
                <a:tc>
                  <a:txBody>
                    <a:bodyPr/>
                    <a:lstStyle/>
                    <a:p>
                      <a:pPr algn="ctr" fontAlgn="b"/>
                      <a:r>
                        <a:rPr lang="en-US" sz="1400" u="none" strike="noStrike" dirty="0"/>
                        <a:t>189</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000000"/>
                          </a:solidFill>
                        </a:rPr>
                        <a:t>50</a:t>
                      </a:r>
                      <a:endParaRPr lang="en-US" sz="1400" b="0" i="0" u="none" strike="noStrike" dirty="0">
                        <a:solidFill>
                          <a:srgbClr val="000000"/>
                        </a:solidFill>
                        <a:latin typeface="Verdana"/>
                      </a:endParaRPr>
                    </a:p>
                  </a:txBody>
                  <a:tcPr marL="12700" marR="12700" marT="12700" marB="0" anchor="b">
                    <a:solidFill>
                      <a:srgbClr val="730000">
                        <a:alpha val="20000"/>
                      </a:srgbClr>
                    </a:solidFill>
                  </a:tcPr>
                </a:tc>
                <a:tc>
                  <a:txBody>
                    <a:bodyPr/>
                    <a:lstStyle/>
                    <a:p>
                      <a:pPr algn="ctr" fontAlgn="b"/>
                      <a:r>
                        <a:rPr lang="en-US" sz="1400" u="none" strike="noStrike" dirty="0"/>
                        <a:t>43</a:t>
                      </a:r>
                      <a:endParaRPr lang="en-US" sz="1400" b="0" i="0" u="none" strike="noStrike" dirty="0">
                        <a:latin typeface="Verdana"/>
                      </a:endParaRPr>
                    </a:p>
                  </a:txBody>
                  <a:tcPr marL="12700" marR="12700" marT="12700" marB="0" anchor="b"/>
                </a:tc>
                <a:tc>
                  <a:txBody>
                    <a:bodyPr/>
                    <a:lstStyle/>
                    <a:p>
                      <a:pPr algn="ctr" fontAlgn="b"/>
                      <a:r>
                        <a:rPr lang="en-US" sz="1400" u="none" strike="noStrike" dirty="0"/>
                        <a:t>7</a:t>
                      </a:r>
                      <a:endParaRPr lang="en-US" sz="1400" b="0" i="0" u="none" strike="noStrike" dirty="0">
                        <a:latin typeface="Verdana"/>
                      </a:endParaRPr>
                    </a:p>
                  </a:txBody>
                  <a:tcPr marL="12700" marR="12700" marT="12700" marB="0" anchor="b"/>
                </a:tc>
              </a:tr>
              <a:tr h="258333">
                <a:tc>
                  <a:txBody>
                    <a:bodyPr/>
                    <a:lstStyle/>
                    <a:p>
                      <a:pPr algn="l" fontAlgn="b"/>
                      <a:r>
                        <a:rPr lang="en-US" sz="1400" b="1" u="none" strike="noStrike" dirty="0"/>
                        <a:t>Cub foods</a:t>
                      </a:r>
                      <a:endParaRPr lang="en-US" sz="1400" b="1" i="0" u="none" strike="noStrike" dirty="0">
                        <a:latin typeface="Verdana"/>
                      </a:endParaRPr>
                    </a:p>
                  </a:txBody>
                  <a:tcPr marL="12700" marR="12700" marT="12700" marB="0" anchor="b"/>
                </a:tc>
                <a:tc>
                  <a:txBody>
                    <a:bodyPr/>
                    <a:lstStyle/>
                    <a:p>
                      <a:pPr algn="ctr" fontAlgn="b"/>
                      <a:r>
                        <a:rPr lang="en-US" sz="1400" u="none" strike="noStrike" dirty="0"/>
                        <a:t>375</a:t>
                      </a:r>
                      <a:endParaRPr lang="en-US" sz="1400" b="0" i="0" u="none" strike="noStrike" dirty="0">
                        <a:latin typeface="Verdana"/>
                      </a:endParaRPr>
                    </a:p>
                  </a:txBody>
                  <a:tcPr marL="12700" marR="12700" marT="12700" marB="0" anchor="b"/>
                </a:tc>
                <a:tc>
                  <a:txBody>
                    <a:bodyPr/>
                    <a:lstStyle/>
                    <a:p>
                      <a:pPr algn="ctr" fontAlgn="b"/>
                      <a:r>
                        <a:rPr lang="en-US" sz="1400" u="none" strike="noStrike" dirty="0"/>
                        <a:t>26</a:t>
                      </a:r>
                      <a:endParaRPr lang="en-US" sz="1400" b="0" i="0" u="none" strike="noStrike" dirty="0">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tcPr>
                </a:tc>
                <a:tc>
                  <a:txBody>
                    <a:bodyPr/>
                    <a:lstStyle/>
                    <a:p>
                      <a:pPr algn="ctr" fontAlgn="b"/>
                      <a:r>
                        <a:rPr lang="en-US" sz="1400" u="none" strike="noStrike" dirty="0" smtClean="0">
                          <a:solidFill>
                            <a:schemeClr val="tx1"/>
                          </a:solidFill>
                        </a:rPr>
                        <a:t>34</a:t>
                      </a:r>
                      <a:endParaRPr lang="en-US" sz="1400" b="0" i="0" u="none" strike="noStrike" dirty="0">
                        <a:solidFill>
                          <a:schemeClr val="tx1"/>
                        </a:solidFill>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tcPr>
                </a:tc>
                <a:tc>
                  <a:txBody>
                    <a:bodyPr/>
                    <a:lstStyle/>
                    <a:p>
                      <a:pPr algn="ctr" fontAlgn="b"/>
                      <a:r>
                        <a:rPr lang="en-US" sz="1400" u="none" strike="noStrike" dirty="0"/>
                        <a:t>40</a:t>
                      </a:r>
                      <a:endParaRPr lang="en-US" sz="1400" b="0" i="0" u="none" strike="noStrike" dirty="0">
                        <a:latin typeface="Verdana"/>
                      </a:endParaRPr>
                    </a:p>
                  </a:txBody>
                  <a:tcPr marL="12700" marR="12700" marT="12700" marB="0" anchor="b">
                    <a:lnB w="12700" cap="flat" cmpd="sng" algn="ctr">
                      <a:solidFill>
                        <a:srgbClr val="990000">
                          <a:lumMod val="75000"/>
                        </a:srgbClr>
                      </a:solidFill>
                      <a:prstDash val="solid"/>
                      <a:round/>
                      <a:headEnd type="none" w="med" len="med"/>
                      <a:tailEnd type="none" w="med" len="med"/>
                    </a:lnB>
                  </a:tcPr>
                </a:tc>
              </a:tr>
              <a:tr h="258333">
                <a:tc>
                  <a:txBody>
                    <a:bodyPr/>
                    <a:lstStyle/>
                    <a:p>
                      <a:pPr algn="l" fontAlgn="b"/>
                      <a:r>
                        <a:rPr lang="en-US" sz="1400" b="1" u="none" strike="noStrike" dirty="0">
                          <a:solidFill>
                            <a:srgbClr val="000000"/>
                          </a:solidFill>
                        </a:rPr>
                        <a:t>Pathmark</a:t>
                      </a:r>
                      <a:endParaRPr lang="en-US" sz="1400" b="1" i="0" u="none" strike="noStrike" dirty="0">
                        <a:solidFill>
                          <a:srgbClr val="000000"/>
                        </a:solidFill>
                        <a:latin typeface="Verdana"/>
                      </a:endParaRPr>
                    </a:p>
                  </a:txBody>
                  <a:tcPr marL="12700" marR="12700" marT="12700" marB="0" anchor="b">
                    <a:solidFill>
                      <a:srgbClr val="730000">
                        <a:alpha val="20000"/>
                      </a:srgbClr>
                    </a:solidFill>
                  </a:tcPr>
                </a:tc>
                <a:tc>
                  <a:txBody>
                    <a:bodyPr/>
                    <a:lstStyle/>
                    <a:p>
                      <a:pPr algn="ctr" fontAlgn="b"/>
                      <a:r>
                        <a:rPr lang="en-US" sz="1400" u="none" strike="noStrike" dirty="0"/>
                        <a:t>135</a:t>
                      </a:r>
                      <a:endParaRPr lang="en-US" sz="1400" b="0" i="0" u="none" strike="noStrike" dirty="0">
                        <a:latin typeface="Verdana"/>
                      </a:endParaRPr>
                    </a:p>
                  </a:txBody>
                  <a:tcPr marL="12700" marR="12700" marT="12700" marB="0" anchor="b"/>
                </a:tc>
                <a:tc>
                  <a:txBody>
                    <a:bodyPr/>
                    <a:lstStyle/>
                    <a:p>
                      <a:pPr algn="ctr" fontAlgn="b"/>
                      <a:r>
                        <a:rPr lang="en-US" sz="1400" u="none" strike="noStrike" dirty="0">
                          <a:solidFill>
                            <a:srgbClr val="000000"/>
                          </a:solidFill>
                        </a:rPr>
                        <a:t>42</a:t>
                      </a:r>
                      <a:endParaRPr lang="en-US" sz="1400" b="0" i="0" u="none" strike="noStrike" dirty="0">
                        <a:solidFill>
                          <a:srgbClr val="000000"/>
                        </a:solidFill>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solidFill>
                      <a:srgbClr val="730000">
                        <a:alpha val="20000"/>
                      </a:srgbClr>
                    </a:solidFill>
                  </a:tcPr>
                </a:tc>
                <a:tc>
                  <a:txBody>
                    <a:bodyPr/>
                    <a:lstStyle/>
                    <a:p>
                      <a:pPr algn="ctr" fontAlgn="b"/>
                      <a:r>
                        <a:rPr lang="en-US" sz="1400" u="none" strike="noStrike" dirty="0"/>
                        <a:t>25</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tcPr>
                </a:tc>
                <a:tc>
                  <a:txBody>
                    <a:bodyPr/>
                    <a:lstStyle/>
                    <a:p>
                      <a:pPr algn="ctr" fontAlgn="b"/>
                      <a:r>
                        <a:rPr lang="en-US" sz="1400" u="none" strike="noStrike" dirty="0"/>
                        <a:t>33</a:t>
                      </a:r>
                      <a:endParaRPr lang="en-US" sz="1400" b="0" i="0" u="none" strike="noStrike" dirty="0">
                        <a:latin typeface="Verdana"/>
                      </a:endParaRPr>
                    </a:p>
                  </a:txBody>
                  <a:tcPr marL="12700" marR="12700" marT="12700" marB="0" anchor="b">
                    <a:lnT w="12700" cap="flat" cmpd="sng" algn="ctr">
                      <a:solidFill>
                        <a:srgbClr val="990000">
                          <a:lumMod val="75000"/>
                        </a:srgbClr>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3961740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84163" y="1219200"/>
          <a:ext cx="40592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smtClean="0"/>
              <a:t>Demographics and Pricing Strategies</a:t>
            </a:r>
            <a:endParaRPr lang="en-US" dirty="0"/>
          </a:p>
        </p:txBody>
      </p:sp>
      <p:graphicFrame>
        <p:nvGraphicFramePr>
          <p:cNvPr id="5" name="Diagram 4"/>
          <p:cNvGraphicFramePr/>
          <p:nvPr/>
        </p:nvGraphicFramePr>
        <p:xfrm>
          <a:off x="4800599" y="2819400"/>
          <a:ext cx="4057651" cy="4419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Secondary Pricing Strategies</a:t>
            </a:r>
            <a:endParaRPr lang="en-US" dirty="0"/>
          </a:p>
        </p:txBody>
      </p:sp>
      <p:sp>
        <p:nvSpPr>
          <p:cNvPr id="5" name="Content Placeholder 4"/>
          <p:cNvSpPr>
            <a:spLocks noGrp="1"/>
          </p:cNvSpPr>
          <p:nvPr>
            <p:ph idx="1"/>
          </p:nvPr>
        </p:nvSpPr>
        <p:spPr/>
        <p:txBody>
          <a:bodyPr/>
          <a:lstStyle/>
          <a:p>
            <a:r>
              <a:rPr lang="en-US" dirty="0" smtClean="0"/>
              <a:t>Psychological</a:t>
            </a:r>
          </a:p>
          <a:p>
            <a:r>
              <a:rPr lang="en-US" dirty="0" smtClean="0"/>
              <a:t>Private Brands</a:t>
            </a:r>
          </a:p>
          <a:p>
            <a:r>
              <a:rPr lang="en-US" dirty="0" smtClean="0"/>
              <a:t>Slotting</a:t>
            </a:r>
          </a:p>
          <a:p>
            <a:r>
              <a:rPr lang="en-US" dirty="0" smtClean="0"/>
              <a:t>Coupons </a:t>
            </a:r>
          </a:p>
          <a:p>
            <a:r>
              <a:rPr lang="en-US" dirty="0" smtClean="0"/>
              <a:t>Loyalty Programs </a:t>
            </a:r>
            <a:endParaRPr lang="en-US" dirty="0"/>
          </a:p>
        </p:txBody>
      </p:sp>
    </p:spTree>
    <p:extLst>
      <p:ext uri="{BB962C8B-B14F-4D97-AF65-F5344CB8AC3E}">
        <p14:creationId xmlns:p14="http://schemas.microsoft.com/office/powerpoint/2010/main" val="22229761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Psychological Pricing </a:t>
            </a:r>
            <a:endParaRPr lang="en-US" dirty="0"/>
          </a:p>
        </p:txBody>
      </p:sp>
      <p:sp>
        <p:nvSpPr>
          <p:cNvPr id="3" name="Content Placeholder 2"/>
          <p:cNvSpPr>
            <a:spLocks noGrp="1"/>
          </p:cNvSpPr>
          <p:nvPr>
            <p:ph idx="1"/>
          </p:nvPr>
        </p:nvSpPr>
        <p:spPr/>
        <p:txBody>
          <a:bodyPr/>
          <a:lstStyle/>
          <a:p>
            <a:r>
              <a:rPr lang="en-US" dirty="0" smtClean="0"/>
              <a:t>Method of manipulating and confusing shoppers (classic $2.99 vs. $3.00)</a:t>
            </a:r>
          </a:p>
          <a:p>
            <a:pPr lvl="1"/>
            <a:r>
              <a:rPr lang="en-US" dirty="0" smtClean="0"/>
              <a:t>“Rational inattention Theory” (Bergen et al., 2003)</a:t>
            </a:r>
          </a:p>
          <a:p>
            <a:r>
              <a:rPr lang="en-US" dirty="0" smtClean="0"/>
              <a:t>Nominal Pricing more important</a:t>
            </a:r>
          </a:p>
          <a:p>
            <a:r>
              <a:rPr lang="en-US" dirty="0" smtClean="0"/>
              <a:t>Price rigidity</a:t>
            </a:r>
          </a:p>
          <a:p>
            <a:r>
              <a:rPr lang="en-US" dirty="0" smtClean="0"/>
              <a:t>Quantity discounts (3 for $9.99)</a:t>
            </a:r>
          </a:p>
        </p:txBody>
      </p:sp>
    </p:spTree>
    <p:extLst>
      <p:ext uri="{BB962C8B-B14F-4D97-AF65-F5344CB8AC3E}">
        <p14:creationId xmlns:p14="http://schemas.microsoft.com/office/powerpoint/2010/main" val="31838079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Labels: Revenue Trends</a:t>
            </a:r>
            <a:endParaRPr lang="en-US" dirty="0"/>
          </a:p>
        </p:txBody>
      </p:sp>
      <p:sp>
        <p:nvSpPr>
          <p:cNvPr id="3" name="Content Placeholder 2"/>
          <p:cNvSpPr>
            <a:spLocks noGrp="1"/>
          </p:cNvSpPr>
          <p:nvPr>
            <p:ph idx="1"/>
          </p:nvPr>
        </p:nvSpPr>
        <p:spPr>
          <a:xfrm>
            <a:off x="284165" y="2470344"/>
            <a:ext cx="2758844" cy="3484142"/>
          </a:xfrm>
        </p:spPr>
        <p:txBody>
          <a:bodyPr>
            <a:normAutofit fontScale="92500" lnSpcReduction="10000"/>
          </a:bodyPr>
          <a:lstStyle/>
          <a:p>
            <a:r>
              <a:rPr lang="en-US" dirty="0"/>
              <a:t>Source of revenue </a:t>
            </a:r>
            <a:r>
              <a:rPr lang="en-US" dirty="0" smtClean="0"/>
              <a:t>growth</a:t>
            </a:r>
          </a:p>
          <a:p>
            <a:r>
              <a:rPr lang="en-US" dirty="0" smtClean="0"/>
              <a:t>8.7</a:t>
            </a:r>
            <a:r>
              <a:rPr lang="en-US" dirty="0"/>
              <a:t>%  Total Revenue Growth</a:t>
            </a:r>
          </a:p>
          <a:p>
            <a:r>
              <a:rPr lang="en-US" dirty="0"/>
              <a:t>23.3% PL</a:t>
            </a:r>
          </a:p>
          <a:p>
            <a:r>
              <a:rPr lang="en-US" dirty="0"/>
              <a:t>2% Increase in PL as a </a:t>
            </a:r>
            <a:r>
              <a:rPr lang="en-US" dirty="0" smtClean="0"/>
              <a:t>proportion </a:t>
            </a:r>
            <a:r>
              <a:rPr lang="en-US" dirty="0"/>
              <a:t>of Total </a:t>
            </a:r>
            <a:r>
              <a:rPr lang="en-US" dirty="0" smtClean="0"/>
              <a:t>Revenue</a:t>
            </a:r>
            <a:endParaRPr lang="en-US" dirty="0"/>
          </a:p>
        </p:txBody>
      </p:sp>
      <p:pic>
        <p:nvPicPr>
          <p:cNvPr id="4" name="Picture 2"/>
          <p:cNvPicPr>
            <a:picLocks noChangeAspect="1" noChangeArrowheads="1"/>
          </p:cNvPicPr>
          <p:nvPr/>
        </p:nvPicPr>
        <p:blipFill>
          <a:blip r:embed="rId3" cstate="print"/>
          <a:srcRect l="8125" t="31000" r="36875" b="10000"/>
          <a:stretch>
            <a:fillRect/>
          </a:stretch>
        </p:blipFill>
        <p:spPr bwMode="auto">
          <a:xfrm>
            <a:off x="3210733" y="2016471"/>
            <a:ext cx="5426612" cy="3638297"/>
          </a:xfrm>
          <a:prstGeom prst="rect">
            <a:avLst/>
          </a:prstGeom>
          <a:noFill/>
          <a:ln w="9525">
            <a:noFill/>
            <a:miter lim="800000"/>
            <a:headEnd/>
            <a:tailEnd/>
          </a:ln>
        </p:spPr>
      </p:pic>
      <p:sp>
        <p:nvSpPr>
          <p:cNvPr id="5" name="Content Placeholder 2"/>
          <p:cNvSpPr txBox="1">
            <a:spLocks/>
          </p:cNvSpPr>
          <p:nvPr/>
        </p:nvSpPr>
        <p:spPr>
          <a:xfrm>
            <a:off x="5076702" y="1746062"/>
            <a:ext cx="4069080" cy="5211763"/>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smtClean="0"/>
          </a:p>
          <a:p>
            <a:endParaRPr lang="en-US" smtClean="0"/>
          </a:p>
          <a:p>
            <a:endParaRPr lang="en-US" smtClean="0"/>
          </a:p>
          <a:p>
            <a:endParaRPr lang="en-US" smtClean="0"/>
          </a:p>
          <a:p>
            <a:endParaRPr lang="en-US" sz="2600" smtClean="0"/>
          </a:p>
          <a:p>
            <a:pPr lvl="3">
              <a:buFont typeface="Wingdings" pitchFamily="2" charset="2"/>
              <a:buNone/>
            </a:pPr>
            <a:endParaRPr lang="en-US" sz="1050" smtClean="0"/>
          </a:p>
          <a:p>
            <a:pPr lvl="3">
              <a:buFont typeface="Wingdings" pitchFamily="2" charset="2"/>
              <a:buNone/>
            </a:pPr>
            <a:endParaRPr lang="en-US" sz="1050" smtClean="0"/>
          </a:p>
          <a:p>
            <a:pPr lvl="3">
              <a:buFont typeface="Wingdings" pitchFamily="2" charset="2"/>
              <a:buNone/>
            </a:pPr>
            <a:endParaRPr lang="en-US" sz="1050" smtClean="0"/>
          </a:p>
          <a:p>
            <a:pPr>
              <a:buFont typeface="Wingdings" pitchFamily="2" charset="2"/>
              <a:buNone/>
            </a:pPr>
            <a:r>
              <a:rPr lang="en-US" sz="1000" smtClean="0"/>
              <a:t>Source:</a:t>
            </a:r>
            <a:r>
              <a:rPr lang="en-US" sz="1000" smtClean="0">
                <a:hlinkClick r:id="rId4"/>
              </a:rPr>
              <a:t>http://www.ers.usda.gov/Publications/ERR129/ERR129.pdf</a:t>
            </a:r>
            <a:endParaRPr lang="en-US" sz="1000" smtClean="0"/>
          </a:p>
          <a:p>
            <a:endParaRPr lang="en-US" sz="2600" smtClean="0"/>
          </a:p>
          <a:p>
            <a:endParaRPr lang="en-US" sz="2600" smtClean="0"/>
          </a:p>
          <a:p>
            <a:endParaRPr lang="en-US" sz="2600" smtClean="0"/>
          </a:p>
          <a:p>
            <a:endParaRPr lang="en-US" sz="2600" smtClean="0"/>
          </a:p>
          <a:p>
            <a:endParaRPr lang="en-US" sz="2600" smtClean="0"/>
          </a:p>
          <a:p>
            <a:endParaRPr lang="en-US" smtClean="0"/>
          </a:p>
          <a:p>
            <a:endParaRPr lang="en-US" smtClean="0"/>
          </a:p>
          <a:p>
            <a:endParaRPr lang="en-US" smtClean="0"/>
          </a:p>
          <a:p>
            <a:endParaRPr lang="en-US" dirty="0"/>
          </a:p>
        </p:txBody>
      </p:sp>
    </p:spTree>
    <p:extLst>
      <p:ext uri="{BB962C8B-B14F-4D97-AF65-F5344CB8AC3E}">
        <p14:creationId xmlns:p14="http://schemas.microsoft.com/office/powerpoint/2010/main" val="7746151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Differential </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342900" lvl="3" indent="-342900">
              <a:buFont typeface="Arial" pitchFamily="34" charset="0"/>
              <a:buChar char="•"/>
            </a:pPr>
            <a:endParaRPr lang="en-US" sz="1400" dirty="0" smtClean="0"/>
          </a:p>
          <a:p>
            <a:pPr marL="342900" lvl="3" indent="-342900">
              <a:buFont typeface="Arial" pitchFamily="34" charset="0"/>
              <a:buChar char="•"/>
            </a:pPr>
            <a:endParaRPr lang="en-US" sz="1400" dirty="0" smtClean="0"/>
          </a:p>
          <a:p>
            <a:pPr marL="342900" lvl="3" indent="-342900">
              <a:buFont typeface="Arial" pitchFamily="34" charset="0"/>
              <a:buChar char="•"/>
            </a:pPr>
            <a:endParaRPr lang="en-US" sz="1400" dirty="0" smtClean="0"/>
          </a:p>
          <a:p>
            <a:pPr marL="342900" lvl="3" indent="-342900">
              <a:buNone/>
            </a:pPr>
            <a:endParaRPr lang="en-US" sz="1400" dirty="0" smtClean="0"/>
          </a:p>
          <a:p>
            <a:pPr marL="342900" lvl="3" indent="-342900">
              <a:buNone/>
            </a:pPr>
            <a:endParaRPr lang="en-US" sz="1100" dirty="0" smtClean="0"/>
          </a:p>
          <a:p>
            <a:pPr marL="342900" lvl="3" indent="-342900">
              <a:buNone/>
            </a:pPr>
            <a:r>
              <a:rPr lang="en-US" sz="1100" dirty="0" smtClean="0"/>
              <a:t>Source: </a:t>
            </a:r>
            <a:r>
              <a:rPr lang="en-US" sz="1100" dirty="0" smtClean="0">
                <a:hlinkClick r:id="rId3"/>
              </a:rPr>
              <a:t>http://www.ers.usda.gov/Publications/ERR129/ERR129.pdf</a:t>
            </a:r>
            <a:endParaRPr lang="en-US" sz="1100" dirty="0" smtClean="0"/>
          </a:p>
          <a:p>
            <a:endParaRPr lang="en-US" sz="1000" dirty="0"/>
          </a:p>
        </p:txBody>
      </p:sp>
      <p:graphicFrame>
        <p:nvGraphicFramePr>
          <p:cNvPr id="4" name="Chart 3"/>
          <p:cNvGraphicFramePr/>
          <p:nvPr/>
        </p:nvGraphicFramePr>
        <p:xfrm>
          <a:off x="312015" y="1944914"/>
          <a:ext cx="8546235" cy="43796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2549400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Labels: Evolution</a:t>
            </a:r>
            <a:endParaRPr lang="en-US" dirty="0"/>
          </a:p>
        </p:txBody>
      </p:sp>
      <p:sp>
        <p:nvSpPr>
          <p:cNvPr id="3" name="Content Placeholder 2"/>
          <p:cNvSpPr>
            <a:spLocks noGrp="1"/>
          </p:cNvSpPr>
          <p:nvPr>
            <p:ph idx="1"/>
          </p:nvPr>
        </p:nvSpPr>
        <p:spPr>
          <a:xfrm>
            <a:off x="1781503" y="2133600"/>
            <a:ext cx="7076747" cy="4724400"/>
          </a:xfrm>
        </p:spPr>
        <p:txBody>
          <a:bodyPr>
            <a:normAutofit fontScale="92500"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100" dirty="0" smtClean="0"/>
          </a:p>
          <a:p>
            <a:pPr>
              <a:buNone/>
            </a:pPr>
            <a:r>
              <a:rPr lang="en-US" sz="1100" dirty="0" smtClean="0"/>
              <a:t>Source: </a:t>
            </a:r>
            <a:r>
              <a:rPr lang="en-US" sz="1100" dirty="0" smtClean="0">
                <a:hlinkClick r:id="rId3"/>
              </a:rPr>
              <a:t>http://www.greenbook.org/marketing-research.cfm/evolution-of-private-brands</a:t>
            </a:r>
            <a:endParaRPr lang="en-US" sz="1100" dirty="0"/>
          </a:p>
        </p:txBody>
      </p:sp>
      <p:sp>
        <p:nvSpPr>
          <p:cNvPr id="1026" name="AutoShape 2" descr="How private brands have evolved"/>
          <p:cNvSpPr>
            <a:spLocks noChangeAspect="1" noChangeArrowheads="1"/>
          </p:cNvSpPr>
          <p:nvPr/>
        </p:nvSpPr>
        <p:spPr bwMode="auto">
          <a:xfrm>
            <a:off x="155575" y="-1219200"/>
            <a:ext cx="4695825" cy="25527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4" cstate="print"/>
          <a:srcRect l="12500" t="37000" r="48750" b="28000"/>
          <a:stretch>
            <a:fillRect/>
          </a:stretch>
        </p:blipFill>
        <p:spPr bwMode="auto">
          <a:xfrm>
            <a:off x="761999" y="2133600"/>
            <a:ext cx="7424057" cy="4191000"/>
          </a:xfrm>
          <a:prstGeom prst="rect">
            <a:avLst/>
          </a:prstGeom>
          <a:noFill/>
          <a:ln w="9525">
            <a:noFill/>
            <a:miter lim="800000"/>
            <a:headEnd/>
            <a:tailEnd/>
          </a:ln>
        </p:spPr>
      </p:pic>
    </p:spTree>
    <p:extLst>
      <p:ext uri="{BB962C8B-B14F-4D97-AF65-F5344CB8AC3E}">
        <p14:creationId xmlns:p14="http://schemas.microsoft.com/office/powerpoint/2010/main" val="3117331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483920"/>
            <a:ext cx="8574087" cy="967840"/>
          </a:xfrm>
        </p:spPr>
        <p:txBody>
          <a:bodyPr/>
          <a:lstStyle/>
          <a:p>
            <a:r>
              <a:rPr lang="en-US" dirty="0" smtClean="0"/>
              <a:t>In Ithaca</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5" name="Chart 4"/>
          <p:cNvGraphicFramePr/>
          <p:nvPr/>
        </p:nvGraphicFramePr>
        <p:xfrm>
          <a:off x="0" y="1828800"/>
          <a:ext cx="9144000" cy="4724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12608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Slotting</a:t>
            </a:r>
            <a:endParaRPr lang="en-US" dirty="0"/>
          </a:p>
        </p:txBody>
      </p:sp>
      <p:sp>
        <p:nvSpPr>
          <p:cNvPr id="3" name="Content Placeholder 2"/>
          <p:cNvSpPr>
            <a:spLocks noGrp="1"/>
          </p:cNvSpPr>
          <p:nvPr>
            <p:ph idx="1"/>
          </p:nvPr>
        </p:nvSpPr>
        <p:spPr>
          <a:xfrm>
            <a:off x="1781503" y="1798820"/>
            <a:ext cx="7076747" cy="5059180"/>
          </a:xfrm>
        </p:spPr>
        <p:txBody>
          <a:bodyPr>
            <a:normAutofit fontScale="92500" lnSpcReduction="10000"/>
          </a:bodyPr>
          <a:lstStyle/>
          <a:p>
            <a:r>
              <a:rPr lang="en-US" dirty="0" smtClean="0"/>
              <a:t>Slotting arrangements are fees manufacturers pay grocery chains for shelf space.</a:t>
            </a:r>
          </a:p>
          <a:p>
            <a:pPr lvl="1"/>
            <a:r>
              <a:rPr lang="en-US" dirty="0" smtClean="0"/>
              <a:t>Since 1980s fees have grown in size and number of products</a:t>
            </a:r>
          </a:p>
          <a:p>
            <a:r>
              <a:rPr lang="en-US" dirty="0" smtClean="0"/>
              <a:t>Low cost retailers have higher slotting allowances</a:t>
            </a:r>
          </a:p>
          <a:p>
            <a:r>
              <a:rPr lang="en-US" dirty="0" smtClean="0"/>
              <a:t>For manufacturers,  lower fees are paid with high market share position</a:t>
            </a:r>
          </a:p>
          <a:p>
            <a:r>
              <a:rPr lang="en-US" dirty="0" smtClean="0"/>
              <a:t>Justification:</a:t>
            </a:r>
          </a:p>
          <a:p>
            <a:pPr lvl="1"/>
            <a:r>
              <a:rPr lang="en-US" dirty="0" smtClean="0"/>
              <a:t>Asymmetric Information</a:t>
            </a:r>
          </a:p>
          <a:p>
            <a:pPr lvl="1"/>
            <a:r>
              <a:rPr lang="en-US" dirty="0" smtClean="0"/>
              <a:t>Solution to the problem of adverse selection</a:t>
            </a:r>
          </a:p>
          <a:p>
            <a:pPr lvl="2"/>
            <a:r>
              <a:rPr lang="en-US" dirty="0" smtClean="0"/>
              <a:t>Product innovation, reduced risk </a:t>
            </a:r>
          </a:p>
          <a:p>
            <a:pPr lvl="1"/>
            <a:r>
              <a:rPr lang="en-US" dirty="0" smtClean="0"/>
              <a:t>Solving Moral Hazard</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15149372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Analysis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545209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Shift in Asymmetry?</a:t>
            </a:r>
            <a:br>
              <a:rPr lang="en-US" dirty="0" smtClean="0"/>
            </a:br>
            <a:endParaRPr lang="en-US" dirty="0"/>
          </a:p>
        </p:txBody>
      </p:sp>
      <p:sp>
        <p:nvSpPr>
          <p:cNvPr id="3" name="Content Placeholder 2"/>
          <p:cNvSpPr>
            <a:spLocks noGrp="1"/>
          </p:cNvSpPr>
          <p:nvPr>
            <p:ph idx="1"/>
          </p:nvPr>
        </p:nvSpPr>
        <p:spPr>
          <a:xfrm>
            <a:off x="0" y="2133600"/>
            <a:ext cx="7076747" cy="3992563"/>
          </a:xfrm>
        </p:spPr>
        <p:txBody>
          <a:bodyPr/>
          <a:lstStyle/>
          <a:p>
            <a:endParaRPr lang="en-US" dirty="0"/>
          </a:p>
        </p:txBody>
      </p:sp>
      <p:pic>
        <p:nvPicPr>
          <p:cNvPr id="6" name="Picture 2"/>
          <p:cNvPicPr>
            <a:picLocks noChangeAspect="1" noChangeArrowheads="1"/>
          </p:cNvPicPr>
          <p:nvPr/>
        </p:nvPicPr>
        <p:blipFill>
          <a:blip r:embed="rId2" cstate="print"/>
          <a:srcRect l="7846" t="8273" r="25000" b="32985"/>
          <a:stretch>
            <a:fillRect/>
          </a:stretch>
        </p:blipFill>
        <p:spPr bwMode="auto">
          <a:xfrm>
            <a:off x="528154" y="2133599"/>
            <a:ext cx="7926529" cy="4333569"/>
          </a:xfrm>
          <a:prstGeom prst="rect">
            <a:avLst/>
          </a:prstGeom>
          <a:noFill/>
          <a:ln w="9525">
            <a:noFill/>
            <a:miter lim="800000"/>
            <a:headEnd/>
            <a:tailEnd/>
          </a:ln>
        </p:spPr>
      </p:pic>
    </p:spTree>
    <p:extLst>
      <p:ext uri="{BB962C8B-B14F-4D97-AF65-F5344CB8AC3E}">
        <p14:creationId xmlns:p14="http://schemas.microsoft.com/office/powerpoint/2010/main" val="41012722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Slotting</a:t>
            </a:r>
            <a:endParaRPr lang="en-US" dirty="0"/>
          </a:p>
        </p:txBody>
      </p:sp>
      <p:sp>
        <p:nvSpPr>
          <p:cNvPr id="3" name="Content Placeholder 2"/>
          <p:cNvSpPr>
            <a:spLocks noGrp="1"/>
          </p:cNvSpPr>
          <p:nvPr>
            <p:ph idx="1"/>
          </p:nvPr>
        </p:nvSpPr>
        <p:spPr/>
        <p:txBody>
          <a:bodyPr/>
          <a:lstStyle/>
          <a:p>
            <a:r>
              <a:rPr lang="en-US" dirty="0" smtClean="0"/>
              <a:t>Mostly cash rather than kind</a:t>
            </a:r>
          </a:p>
          <a:p>
            <a:pPr lvl="1"/>
            <a:r>
              <a:rPr lang="en-US" dirty="0" smtClean="0"/>
              <a:t>Fees ranged from $2 to $10 per case (</a:t>
            </a:r>
            <a:r>
              <a:rPr lang="en-US" dirty="0" err="1" smtClean="0"/>
              <a:t>Rao</a:t>
            </a:r>
            <a:r>
              <a:rPr lang="en-US" dirty="0" smtClean="0"/>
              <a:t> and </a:t>
            </a:r>
            <a:r>
              <a:rPr lang="en-US" dirty="0" err="1" smtClean="0"/>
              <a:t>Mahi</a:t>
            </a:r>
            <a:r>
              <a:rPr lang="en-US" dirty="0" smtClean="0"/>
              <a:t>)</a:t>
            </a:r>
          </a:p>
          <a:p>
            <a:r>
              <a:rPr lang="en-US" dirty="0" smtClean="0"/>
              <a:t>Annual Expenditures on slotting range from 6 to 9 billion</a:t>
            </a:r>
          </a:p>
          <a:p>
            <a:pPr lvl="1"/>
            <a:r>
              <a:rPr lang="en-US" dirty="0" smtClean="0"/>
              <a:t>16% of Introduction costs</a:t>
            </a:r>
          </a:p>
          <a:p>
            <a:pPr lvl="1"/>
            <a:r>
              <a:rPr lang="en-US" dirty="0" smtClean="0"/>
              <a:t>About half of product promotion expenditures</a:t>
            </a:r>
          </a:p>
          <a:p>
            <a:endParaRPr lang="en-US" dirty="0"/>
          </a:p>
        </p:txBody>
      </p:sp>
    </p:spTree>
    <p:extLst>
      <p:ext uri="{BB962C8B-B14F-4D97-AF65-F5344CB8AC3E}">
        <p14:creationId xmlns:p14="http://schemas.microsoft.com/office/powerpoint/2010/main" val="17501421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Coupons</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descr="http://s2.hubimg.com/u/4343777_f5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9038" y="165100"/>
            <a:ext cx="6765925" cy="45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528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Coupons</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29% of companies focus more on using coupons</a:t>
            </a:r>
          </a:p>
          <a:p>
            <a:r>
              <a:rPr lang="en-US" dirty="0"/>
              <a:t>Top Grocery Items Couponed</a:t>
            </a:r>
          </a:p>
          <a:p>
            <a:pPr lvl="1"/>
            <a:r>
              <a:rPr lang="en-US" dirty="0"/>
              <a:t>Candy and Gum, Refrigerated Meats , Breakfast </a:t>
            </a:r>
            <a:r>
              <a:rPr lang="en-US" dirty="0" smtClean="0"/>
              <a:t>Foods</a:t>
            </a:r>
          </a:p>
          <a:p>
            <a:r>
              <a:rPr lang="en-US" dirty="0" smtClean="0"/>
              <a:t>Why do companies use coupons for grocery products?</a:t>
            </a:r>
          </a:p>
          <a:p>
            <a:pPr lvl="1"/>
            <a:r>
              <a:rPr lang="en-US" dirty="0"/>
              <a:t>57 % encourage product trial</a:t>
            </a:r>
          </a:p>
          <a:p>
            <a:pPr lvl="1" fontAlgn="ctr"/>
            <a:r>
              <a:rPr lang="en-US" dirty="0"/>
              <a:t>29% boost retailer support of their product</a:t>
            </a:r>
          </a:p>
          <a:p>
            <a:pPr lvl="1" fontAlgn="ctr"/>
            <a:r>
              <a:rPr lang="en-US" dirty="0"/>
              <a:t>14% increase brand </a:t>
            </a:r>
            <a:r>
              <a:rPr lang="en-US" dirty="0" smtClean="0"/>
              <a:t>awareness</a:t>
            </a:r>
          </a:p>
          <a:p>
            <a:r>
              <a:rPr lang="en-US" dirty="0" smtClean="0"/>
              <a:t>Value of Coupons</a:t>
            </a:r>
          </a:p>
          <a:p>
            <a:pPr lvl="1" fontAlgn="ctr"/>
            <a:r>
              <a:rPr lang="en-US" dirty="0" smtClean="0"/>
              <a:t>$</a:t>
            </a:r>
            <a:r>
              <a:rPr lang="en-US" dirty="0"/>
              <a:t>470 billion of coupon value </a:t>
            </a:r>
            <a:r>
              <a:rPr lang="en-US" dirty="0" smtClean="0"/>
              <a:t>distributed (2011)</a:t>
            </a:r>
            <a:endParaRPr lang="en-US" dirty="0"/>
          </a:p>
          <a:p>
            <a:pPr lvl="1" fontAlgn="ctr"/>
            <a:r>
              <a:rPr lang="en-US" dirty="0"/>
              <a:t>$4.6 billion redeemed</a:t>
            </a:r>
          </a:p>
          <a:p>
            <a:pPr lvl="1" fontAlgn="ctr"/>
            <a:r>
              <a:rPr lang="en-US" dirty="0"/>
              <a:t>Average face value of a grocery coupon is $1.17 each</a:t>
            </a:r>
          </a:p>
          <a:p>
            <a:pPr marL="457200" lvl="1" indent="0">
              <a:buNone/>
            </a:pPr>
            <a:endParaRPr lang="en-US" dirty="0" smtClean="0"/>
          </a:p>
          <a:p>
            <a:pPr lvl="1" fontAlgn="ctr"/>
            <a:endParaRPr lang="en-US" dirty="0" smtClean="0"/>
          </a:p>
          <a:p>
            <a:pPr lvl="1" fontAlgn="ctr"/>
            <a:endParaRPr lang="en-US" dirty="0"/>
          </a:p>
          <a:p>
            <a:pPr lvl="1"/>
            <a:endParaRPr lang="en-US" dirty="0" smtClean="0"/>
          </a:p>
        </p:txBody>
      </p:sp>
    </p:spTree>
    <p:extLst>
      <p:ext uri="{BB962C8B-B14F-4D97-AF65-F5344CB8AC3E}">
        <p14:creationId xmlns:p14="http://schemas.microsoft.com/office/powerpoint/2010/main" val="33016854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Coupon Distribution by Volume for Grocery </a:t>
            </a:r>
            <a:r>
              <a:rPr lang="en-US" sz="3000" dirty="0" smtClean="0"/>
              <a:t>Products</a:t>
            </a:r>
            <a:endParaRPr lang="en-US" sz="3000" dirty="0"/>
          </a:p>
        </p:txBody>
      </p:sp>
      <p:pic>
        <p:nvPicPr>
          <p:cNvPr id="4" name="Picture Placeholder 12"/>
          <p:cNvPicPr>
            <a:picLocks noChangeAspect="1"/>
          </p:cNvPicPr>
          <p:nvPr/>
        </p:nvPicPr>
        <p:blipFill>
          <a:blip r:embed="rId3" cstate="print">
            <a:extLst>
              <a:ext uri="{28A0092B-C50C-407E-A947-70E740481C1C}">
                <a14:useLocalDpi xmlns:a14="http://schemas.microsoft.com/office/drawing/2010/main" val="0"/>
              </a:ext>
            </a:extLst>
          </a:blip>
          <a:srcRect l="3265" r="3265"/>
          <a:stretch>
            <a:fillRect/>
          </a:stretch>
        </p:blipFill>
        <p:spPr>
          <a:xfrm>
            <a:off x="281178" y="1750935"/>
            <a:ext cx="8577072" cy="4352544"/>
          </a:xfrm>
          <a:prstGeom prst="rect">
            <a:avLst/>
          </a:prstGeom>
        </p:spPr>
      </p:pic>
      <p:sp>
        <p:nvSpPr>
          <p:cNvPr id="5" name="Text Placeholder 11"/>
          <p:cNvSpPr txBox="1">
            <a:spLocks/>
          </p:cNvSpPr>
          <p:nvPr/>
        </p:nvSpPr>
        <p:spPr>
          <a:xfrm>
            <a:off x="2120319" y="6103479"/>
            <a:ext cx="8304213" cy="804862"/>
          </a:xfrm>
          <a:prstGeom prst="rect">
            <a:avLst/>
          </a:prstGeom>
        </p:spPr>
        <p:txBody>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600" dirty="0" smtClean="0"/>
              <a:t>Included in the “Remaining” category are internet and mobile coupons</a:t>
            </a:r>
            <a:endParaRPr lang="en-US" sz="1600" dirty="0"/>
          </a:p>
        </p:txBody>
      </p:sp>
    </p:spTree>
    <p:extLst>
      <p:ext uri="{BB962C8B-B14F-4D97-AF65-F5344CB8AC3E}">
        <p14:creationId xmlns:p14="http://schemas.microsoft.com/office/powerpoint/2010/main" val="4681869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Digital Coupons</a:t>
            </a:r>
            <a:endParaRPr lang="en-US" dirty="0"/>
          </a:p>
        </p:txBody>
      </p:sp>
      <p:sp>
        <p:nvSpPr>
          <p:cNvPr id="3" name="Content Placeholder 2"/>
          <p:cNvSpPr>
            <a:spLocks noGrp="1"/>
          </p:cNvSpPr>
          <p:nvPr>
            <p:ph idx="1"/>
          </p:nvPr>
        </p:nvSpPr>
        <p:spPr/>
        <p:txBody>
          <a:bodyPr/>
          <a:lstStyle/>
          <a:p>
            <a:r>
              <a:rPr lang="en-US" dirty="0" smtClean="0"/>
              <a:t>Caused by the decline  of newspaper readers coupled with the emergence of smartphones and internet access</a:t>
            </a:r>
          </a:p>
          <a:p>
            <a:r>
              <a:rPr lang="en-US" dirty="0" smtClean="0"/>
              <a:t>Represent between 0.5% and 5% of coupons distributed</a:t>
            </a:r>
          </a:p>
          <a:p>
            <a:r>
              <a:rPr lang="en-US" dirty="0" smtClean="0"/>
              <a:t>Highest Redemption Rate for any type of distribution – Average of 18%</a:t>
            </a:r>
          </a:p>
          <a:p>
            <a:r>
              <a:rPr lang="en-US" dirty="0" smtClean="0"/>
              <a:t>Lots of room for expansion</a:t>
            </a:r>
          </a:p>
          <a:p>
            <a:endParaRPr lang="en-US" dirty="0" smtClean="0"/>
          </a:p>
          <a:p>
            <a:endParaRPr lang="en-US" dirty="0"/>
          </a:p>
        </p:txBody>
      </p:sp>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rot="20883411">
            <a:off x="436777" y="3396130"/>
            <a:ext cx="1145720" cy="159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9152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Loyalty Programs</a:t>
            </a:r>
            <a:endParaRPr lang="en-US" dirty="0"/>
          </a:p>
        </p:txBody>
      </p:sp>
      <p:sp>
        <p:nvSpPr>
          <p:cNvPr id="6" name="Content Placeholder 5"/>
          <p:cNvSpPr>
            <a:spLocks noGrp="1"/>
          </p:cNvSpPr>
          <p:nvPr>
            <p:ph sz="half" idx="1"/>
          </p:nvPr>
        </p:nvSpPr>
        <p:spPr/>
        <p:txBody>
          <a:bodyPr>
            <a:normAutofit/>
          </a:bodyPr>
          <a:lstStyle/>
          <a:p>
            <a:r>
              <a:rPr lang="en-US" dirty="0" smtClean="0"/>
              <a:t>More effective for the high volume, frequent shoppers</a:t>
            </a:r>
          </a:p>
          <a:p>
            <a:r>
              <a:rPr lang="en-US" dirty="0"/>
              <a:t>Many people who sign up for the loyalty program have shopped there </a:t>
            </a:r>
            <a:r>
              <a:rPr lang="en-US" dirty="0" smtClean="0"/>
              <a:t>before (88%)</a:t>
            </a:r>
            <a:endParaRPr lang="en-US" dirty="0"/>
          </a:p>
          <a:p>
            <a:r>
              <a:rPr lang="en-US" dirty="0" smtClean="0"/>
              <a:t>Provide useful data for store managers</a:t>
            </a:r>
            <a:endParaRPr lang="en-US" dirty="0"/>
          </a:p>
          <a:p>
            <a:r>
              <a:rPr lang="en-US" dirty="0"/>
              <a:t>Doubt as to whether or not they create brand loyalty</a:t>
            </a:r>
          </a:p>
          <a:p>
            <a:endParaRPr lang="en-US" dirty="0" smtClean="0"/>
          </a:p>
        </p:txBody>
      </p:sp>
      <p:sp>
        <p:nvSpPr>
          <p:cNvPr id="2" name="Content Placeholder 1"/>
          <p:cNvSpPr>
            <a:spLocks noGrp="1"/>
          </p:cNvSpPr>
          <p:nvPr>
            <p:ph sz="half" idx="2"/>
          </p:nvPr>
        </p:nvSpPr>
        <p:spPr/>
        <p:txBody>
          <a:bodyPr>
            <a:normAutofit/>
          </a:bodyPr>
          <a:lstStyle/>
          <a:p>
            <a:r>
              <a:rPr lang="en-US" dirty="0" smtClean="0"/>
              <a:t>Since </a:t>
            </a:r>
            <a:r>
              <a:rPr lang="en-US" dirty="0"/>
              <a:t>there is no sign-up fee people sometimes become members at more than one store</a:t>
            </a:r>
          </a:p>
          <a:p>
            <a:r>
              <a:rPr lang="en-US" dirty="0"/>
              <a:t>Many people base loyalty to a certain store based on other characteristics</a:t>
            </a:r>
          </a:p>
          <a:p>
            <a:pPr lvl="1"/>
            <a:r>
              <a:rPr lang="en-US" dirty="0"/>
              <a:t>Distance</a:t>
            </a:r>
          </a:p>
          <a:p>
            <a:pPr lvl="1"/>
            <a:r>
              <a:rPr lang="en-US" dirty="0"/>
              <a:t>Customer Service</a:t>
            </a:r>
          </a:p>
          <a:p>
            <a:pPr lvl="1"/>
            <a:r>
              <a:rPr lang="en-US" dirty="0"/>
              <a:t>Selection</a:t>
            </a:r>
          </a:p>
          <a:p>
            <a:endParaRPr lang="en-US" dirty="0"/>
          </a:p>
        </p:txBody>
      </p:sp>
    </p:spTree>
    <p:extLst>
      <p:ext uri="{BB962C8B-B14F-4D97-AF65-F5344CB8AC3E}">
        <p14:creationId xmlns:p14="http://schemas.microsoft.com/office/powerpoint/2010/main" val="38857668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Loyalty Member Clusters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I</a:t>
            </a:r>
            <a:r>
              <a:rPr lang="en-US" dirty="0" smtClean="0"/>
              <a:t>deal</a:t>
            </a:r>
            <a:r>
              <a:rPr lang="en-US" dirty="0"/>
              <a:t>, highly loyal shoppers</a:t>
            </a:r>
            <a:r>
              <a:rPr lang="en-US" dirty="0" smtClean="0"/>
              <a:t>– 1.05%</a:t>
            </a:r>
          </a:p>
          <a:p>
            <a:pPr marL="457200" indent="-457200">
              <a:buFont typeface="+mj-lt"/>
              <a:buAutoNum type="arabicPeriod"/>
            </a:pPr>
            <a:r>
              <a:rPr lang="en-US" dirty="0"/>
              <a:t>H</a:t>
            </a:r>
            <a:r>
              <a:rPr lang="en-US" dirty="0" smtClean="0"/>
              <a:t>alf </a:t>
            </a:r>
            <a:r>
              <a:rPr lang="en-US" dirty="0"/>
              <a:t>loyal </a:t>
            </a:r>
            <a:r>
              <a:rPr lang="en-US" dirty="0" smtClean="0"/>
              <a:t>shoppers – 9%</a:t>
            </a:r>
          </a:p>
          <a:p>
            <a:pPr marL="457200" indent="-457200">
              <a:buFont typeface="+mj-lt"/>
              <a:buAutoNum type="arabicPeriod"/>
            </a:pPr>
            <a:r>
              <a:rPr lang="en-US" dirty="0"/>
              <a:t>L</a:t>
            </a:r>
            <a:r>
              <a:rPr lang="en-US" dirty="0" smtClean="0"/>
              <a:t>ate </a:t>
            </a:r>
            <a:r>
              <a:rPr lang="en-US" dirty="0"/>
              <a:t>but enthusiastic </a:t>
            </a:r>
            <a:r>
              <a:rPr lang="en-US" dirty="0" smtClean="0"/>
              <a:t>followers – 2%</a:t>
            </a:r>
          </a:p>
          <a:p>
            <a:pPr marL="457200" indent="-457200">
              <a:buFont typeface="+mj-lt"/>
              <a:buAutoNum type="arabicPeriod"/>
            </a:pPr>
            <a:r>
              <a:rPr lang="en-US" dirty="0"/>
              <a:t>S</a:t>
            </a:r>
            <a:r>
              <a:rPr lang="en-US" dirty="0" smtClean="0"/>
              <a:t>hoppers </a:t>
            </a:r>
            <a:r>
              <a:rPr lang="en-US" dirty="0"/>
              <a:t>who lost their </a:t>
            </a:r>
            <a:r>
              <a:rPr lang="en-US" dirty="0" smtClean="0"/>
              <a:t>enthusiasm – 36%</a:t>
            </a:r>
          </a:p>
          <a:p>
            <a:pPr marL="457200" indent="-457200">
              <a:buFont typeface="+mj-lt"/>
              <a:buAutoNum type="arabicPeriod"/>
            </a:pPr>
            <a:r>
              <a:rPr lang="en-US" dirty="0"/>
              <a:t>V</a:t>
            </a:r>
            <a:r>
              <a:rPr lang="en-US" dirty="0" smtClean="0"/>
              <a:t>ery </a:t>
            </a:r>
            <a:r>
              <a:rPr lang="en-US" dirty="0"/>
              <a:t>infrequent card </a:t>
            </a:r>
            <a:r>
              <a:rPr lang="en-US" dirty="0" smtClean="0"/>
              <a:t>shoppers – 13%</a:t>
            </a:r>
          </a:p>
          <a:p>
            <a:pPr marL="457200" indent="-457200">
              <a:buFont typeface="+mj-lt"/>
              <a:buAutoNum type="arabicPeriod"/>
            </a:pPr>
            <a:r>
              <a:rPr lang="en-US" dirty="0"/>
              <a:t>S</a:t>
            </a:r>
            <a:r>
              <a:rPr lang="en-US" dirty="0" smtClean="0"/>
              <a:t>hoppers </a:t>
            </a:r>
            <a:r>
              <a:rPr lang="en-US" dirty="0"/>
              <a:t>who wanted to like it but did </a:t>
            </a:r>
            <a:r>
              <a:rPr lang="en-US" dirty="0" smtClean="0"/>
              <a:t>not – 38%</a:t>
            </a:r>
            <a:endParaRPr lang="en-US" dirty="0"/>
          </a:p>
        </p:txBody>
      </p:sp>
    </p:spTree>
    <p:extLst>
      <p:ext uri="{BB962C8B-B14F-4D97-AF65-F5344CB8AC3E}">
        <p14:creationId xmlns:p14="http://schemas.microsoft.com/office/powerpoint/2010/main" val="42178566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Loyalty Programs: </a:t>
            </a:r>
            <a:r>
              <a:rPr lang="en-US" dirty="0" err="1"/>
              <a:t>Wegmans</a:t>
            </a:r>
            <a:r>
              <a:rPr lang="en-US" dirty="0"/>
              <a:t> </a:t>
            </a:r>
            <a:r>
              <a:rPr lang="en-US" dirty="0" smtClean="0"/>
              <a:t>vs. </a:t>
            </a:r>
            <a:r>
              <a:rPr lang="en-US" dirty="0"/>
              <a:t>Top’s</a:t>
            </a:r>
          </a:p>
        </p:txBody>
      </p:sp>
      <p:sp>
        <p:nvSpPr>
          <p:cNvPr id="3" name="Text Placeholder 2"/>
          <p:cNvSpPr>
            <a:spLocks noGrp="1"/>
          </p:cNvSpPr>
          <p:nvPr>
            <p:ph type="body" idx="1"/>
          </p:nvPr>
        </p:nvSpPr>
        <p:spPr/>
        <p:txBody>
          <a:bodyPr/>
          <a:lstStyle/>
          <a:p>
            <a:r>
              <a:rPr lang="en-US" u="sng" dirty="0" smtClean="0"/>
              <a:t>Shoppers Club</a:t>
            </a:r>
            <a:endParaRPr lang="en-US" u="sng" dirty="0"/>
          </a:p>
        </p:txBody>
      </p:sp>
      <p:sp>
        <p:nvSpPr>
          <p:cNvPr id="4" name="Content Placeholder 3"/>
          <p:cNvSpPr>
            <a:spLocks noGrp="1"/>
          </p:cNvSpPr>
          <p:nvPr>
            <p:ph sz="half" idx="2"/>
          </p:nvPr>
        </p:nvSpPr>
        <p:spPr/>
        <p:txBody>
          <a:bodyPr/>
          <a:lstStyle/>
          <a:p>
            <a:r>
              <a:rPr lang="en-US" dirty="0"/>
              <a:t>Additional Savings on different products weekly</a:t>
            </a:r>
          </a:p>
          <a:p>
            <a:r>
              <a:rPr lang="en-US" dirty="0"/>
              <a:t>Subscription to </a:t>
            </a:r>
            <a:r>
              <a:rPr lang="en-US" i="1" dirty="0"/>
              <a:t>Menu</a:t>
            </a:r>
            <a:r>
              <a:rPr lang="en-US" dirty="0"/>
              <a:t> Magazine</a:t>
            </a:r>
          </a:p>
          <a:p>
            <a:r>
              <a:rPr lang="en-US" dirty="0"/>
              <a:t>Online Account</a:t>
            </a:r>
          </a:p>
          <a:p>
            <a:r>
              <a:rPr lang="en-US" dirty="0"/>
              <a:t>Access to W-Dollars Program</a:t>
            </a:r>
          </a:p>
          <a:p>
            <a:r>
              <a:rPr lang="en-US" dirty="0"/>
              <a:t>Product Recall </a:t>
            </a:r>
            <a:r>
              <a:rPr lang="en-US" dirty="0" smtClean="0"/>
              <a:t>Notification</a:t>
            </a:r>
            <a:endParaRPr lang="en-US" dirty="0"/>
          </a:p>
        </p:txBody>
      </p:sp>
      <p:sp>
        <p:nvSpPr>
          <p:cNvPr id="5" name="Text Placeholder 4"/>
          <p:cNvSpPr>
            <a:spLocks noGrp="1"/>
          </p:cNvSpPr>
          <p:nvPr>
            <p:ph type="body" sz="quarter" idx="3"/>
          </p:nvPr>
        </p:nvSpPr>
        <p:spPr/>
        <p:txBody>
          <a:bodyPr/>
          <a:lstStyle/>
          <a:p>
            <a:r>
              <a:rPr lang="en-US" u="sng" dirty="0" smtClean="0"/>
              <a:t>Bonus Plus</a:t>
            </a:r>
            <a:endParaRPr lang="en-US" u="sng" dirty="0"/>
          </a:p>
        </p:txBody>
      </p:sp>
      <p:sp>
        <p:nvSpPr>
          <p:cNvPr id="6" name="Content Placeholder 5"/>
          <p:cNvSpPr>
            <a:spLocks noGrp="1"/>
          </p:cNvSpPr>
          <p:nvPr>
            <p:ph sz="quarter" idx="4"/>
          </p:nvPr>
        </p:nvSpPr>
        <p:spPr/>
        <p:txBody>
          <a:bodyPr/>
          <a:lstStyle/>
          <a:p>
            <a:r>
              <a:rPr lang="en-US" dirty="0"/>
              <a:t>Savings Discounts</a:t>
            </a:r>
          </a:p>
          <a:p>
            <a:pPr lvl="1"/>
            <a:r>
              <a:rPr lang="en-US" dirty="0"/>
              <a:t>Pre-Priced Discounts</a:t>
            </a:r>
          </a:p>
          <a:p>
            <a:pPr lvl="1"/>
            <a:r>
              <a:rPr lang="en-US" dirty="0"/>
              <a:t>Double Coupons </a:t>
            </a:r>
          </a:p>
          <a:p>
            <a:pPr lvl="1"/>
            <a:r>
              <a:rPr lang="en-US" dirty="0"/>
              <a:t>Buy-One Get-One Deals</a:t>
            </a:r>
          </a:p>
          <a:p>
            <a:r>
              <a:rPr lang="en-US" dirty="0"/>
              <a:t>Gas Station Discounts</a:t>
            </a:r>
          </a:p>
          <a:p>
            <a:r>
              <a:rPr lang="en-US" dirty="0"/>
              <a:t>Online </a:t>
            </a:r>
            <a:r>
              <a:rPr lang="en-US" dirty="0" smtClean="0"/>
              <a:t>Account</a:t>
            </a:r>
            <a:endParaRPr lang="en-US" dirty="0"/>
          </a:p>
        </p:txBody>
      </p:sp>
    </p:spTree>
    <p:extLst>
      <p:ext uri="{BB962C8B-B14F-4D97-AF65-F5344CB8AC3E}">
        <p14:creationId xmlns:p14="http://schemas.microsoft.com/office/powerpoint/2010/main" val="152562457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en-US" dirty="0" smtClean="0"/>
              <a:t>Ithaca Grocery Market</a:t>
            </a:r>
            <a:endParaRPr lang="en-US" dirty="0"/>
          </a:p>
        </p:txBody>
      </p:sp>
      <p:sp>
        <p:nvSpPr>
          <p:cNvPr id="4" name="Text Placeholder 3"/>
          <p:cNvSpPr>
            <a:spLocks noGrp="1"/>
          </p:cNvSpPr>
          <p:nvPr>
            <p:ph type="body" idx="1"/>
          </p:nvPr>
        </p:nvSpPr>
        <p:spPr/>
        <p:txBody>
          <a:bodyPr/>
          <a:lstStyle/>
          <a:p>
            <a:r>
              <a:rPr lang="en-US" dirty="0" err="1"/>
              <a:t>Aldi’s</a:t>
            </a:r>
            <a:r>
              <a:rPr lang="en-US" dirty="0"/>
              <a:t>, </a:t>
            </a:r>
            <a:r>
              <a:rPr lang="en-US" dirty="0" err="1"/>
              <a:t>Greenstar</a:t>
            </a:r>
            <a:r>
              <a:rPr lang="en-US" dirty="0"/>
              <a:t>, Target, Tops, </a:t>
            </a:r>
            <a:r>
              <a:rPr lang="en-US" dirty="0" err="1"/>
              <a:t>Walmart</a:t>
            </a:r>
            <a:r>
              <a:rPr lang="en-US" dirty="0"/>
              <a:t>, </a:t>
            </a:r>
            <a:r>
              <a:rPr lang="en-US" dirty="0" err="1"/>
              <a:t>Wegmans</a:t>
            </a:r>
            <a:r>
              <a:rPr lang="en-US" dirty="0"/>
              <a:t>, Wilson Farms</a:t>
            </a:r>
          </a:p>
          <a:p>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4677" y="404070"/>
            <a:ext cx="529590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5857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Definition</a:t>
            </a:r>
            <a:endParaRPr lang="en-US" dirty="0"/>
          </a:p>
        </p:txBody>
      </p:sp>
      <p:sp>
        <p:nvSpPr>
          <p:cNvPr id="3" name="Content Placeholder 2"/>
          <p:cNvSpPr>
            <a:spLocks noGrp="1"/>
          </p:cNvSpPr>
          <p:nvPr>
            <p:ph sz="half" idx="1"/>
          </p:nvPr>
        </p:nvSpPr>
        <p:spPr/>
        <p:txBody>
          <a:bodyPr>
            <a:normAutofit/>
          </a:bodyPr>
          <a:lstStyle/>
          <a:p>
            <a:r>
              <a:rPr lang="en-US" dirty="0" smtClean="0"/>
              <a:t>The supermarket and grocery </a:t>
            </a:r>
            <a:r>
              <a:rPr lang="en-US" dirty="0"/>
              <a:t>s</a:t>
            </a:r>
            <a:r>
              <a:rPr lang="en-US" dirty="0" smtClean="0"/>
              <a:t>tores industry makes up the largest food retail channel in the US</a:t>
            </a:r>
          </a:p>
          <a:p>
            <a:r>
              <a:rPr lang="en-US" dirty="0" smtClean="0"/>
              <a:t>These establishments are primarily engaged in retailing general lines of food products</a:t>
            </a:r>
            <a:endParaRPr lang="en-US" dirty="0"/>
          </a:p>
        </p:txBody>
      </p:sp>
      <p:sp>
        <p:nvSpPr>
          <p:cNvPr id="4" name="Content Placeholder 3"/>
          <p:cNvSpPr>
            <a:spLocks noGrp="1"/>
          </p:cNvSpPr>
          <p:nvPr>
            <p:ph sz="half" idx="2"/>
          </p:nvPr>
        </p:nvSpPr>
        <p:spPr/>
        <p:txBody>
          <a:bodyPr>
            <a:normAutofit/>
          </a:bodyPr>
          <a:lstStyle/>
          <a:p>
            <a:r>
              <a:rPr lang="en-US" dirty="0" smtClean="0"/>
              <a:t>Primary Activity</a:t>
            </a:r>
          </a:p>
          <a:p>
            <a:pPr lvl="1"/>
            <a:r>
              <a:rPr lang="en-US" sz="1800" dirty="0" smtClean="0"/>
              <a:t>Retailing a general line of food</a:t>
            </a:r>
            <a:endParaRPr lang="en-US" sz="1800" dirty="0"/>
          </a:p>
          <a:p>
            <a:r>
              <a:rPr lang="en-US" dirty="0" smtClean="0"/>
              <a:t>Major Products</a:t>
            </a:r>
          </a:p>
        </p:txBody>
      </p:sp>
      <p:graphicFrame>
        <p:nvGraphicFramePr>
          <p:cNvPr id="7" name="Chart 6"/>
          <p:cNvGraphicFramePr>
            <a:graphicFrameLocks/>
          </p:cNvGraphicFramePr>
          <p:nvPr>
            <p:extLst>
              <p:ext uri="{D42A27DB-BD31-4B8C-83A1-F6EECF244321}">
                <p14:modId xmlns:p14="http://schemas.microsoft.com/office/powerpoint/2010/main" val="3808523319"/>
              </p:ext>
            </p:extLst>
          </p:nvPr>
        </p:nvGraphicFramePr>
        <p:xfrm>
          <a:off x="4476165" y="3438681"/>
          <a:ext cx="4874023" cy="3010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109891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Our Basket</a:t>
            </a:r>
          </a:p>
          <a:p>
            <a:pPr lvl="1"/>
            <a:r>
              <a:rPr lang="en-US" dirty="0" smtClean="0"/>
              <a:t>Bananas</a:t>
            </a:r>
          </a:p>
          <a:p>
            <a:pPr lvl="1"/>
            <a:r>
              <a:rPr lang="en-US" dirty="0" smtClean="0"/>
              <a:t>2% Milk</a:t>
            </a:r>
          </a:p>
          <a:p>
            <a:pPr lvl="1"/>
            <a:r>
              <a:rPr lang="en-US" dirty="0" smtClean="0"/>
              <a:t>Potatoes</a:t>
            </a:r>
          </a:p>
          <a:p>
            <a:pPr lvl="1"/>
            <a:r>
              <a:rPr lang="en-US" dirty="0" smtClean="0"/>
              <a:t>Baby Carrots</a:t>
            </a:r>
          </a:p>
          <a:p>
            <a:pPr lvl="1"/>
            <a:r>
              <a:rPr lang="en-US" dirty="0" smtClean="0"/>
              <a:t>Apples</a:t>
            </a:r>
          </a:p>
          <a:p>
            <a:pPr lvl="1"/>
            <a:r>
              <a:rPr lang="en-US" dirty="0" smtClean="0"/>
              <a:t>Orange Juice</a:t>
            </a:r>
          </a:p>
          <a:p>
            <a:pPr lvl="1"/>
            <a:r>
              <a:rPr lang="en-US" dirty="0" smtClean="0"/>
              <a:t>Eggs</a:t>
            </a:r>
          </a:p>
          <a:p>
            <a:pPr lvl="1"/>
            <a:r>
              <a:rPr lang="en-US" dirty="0" smtClean="0"/>
              <a:t>White Bread</a:t>
            </a:r>
          </a:p>
          <a:p>
            <a:pPr lvl="1"/>
            <a:r>
              <a:rPr lang="en-US" dirty="0" smtClean="0"/>
              <a:t>Chicken Noodle Soup</a:t>
            </a:r>
          </a:p>
          <a:p>
            <a:pPr lvl="1"/>
            <a:r>
              <a:rPr lang="en-US" dirty="0" smtClean="0"/>
              <a:t>Ground Beef</a:t>
            </a:r>
          </a:p>
          <a:p>
            <a:pPr lvl="1"/>
            <a:r>
              <a:rPr lang="en-US" dirty="0" smtClean="0"/>
              <a:t>Sliced American Cheese</a:t>
            </a:r>
          </a:p>
          <a:p>
            <a:pPr lvl="1"/>
            <a:r>
              <a:rPr lang="en-US" dirty="0" smtClean="0"/>
              <a:t>Cheerios</a:t>
            </a:r>
          </a:p>
          <a:p>
            <a:pPr lvl="1"/>
            <a:endParaRPr lang="en-US" dirty="0" smtClean="0"/>
          </a:p>
          <a:p>
            <a:pPr lvl="1"/>
            <a:endParaRPr lang="en-US" dirty="0" smtClean="0"/>
          </a:p>
          <a:p>
            <a:pPr lvl="1"/>
            <a:endParaRPr lang="en-US" dirty="0"/>
          </a:p>
        </p:txBody>
      </p:sp>
      <p:sp>
        <p:nvSpPr>
          <p:cNvPr id="7" name="Text Placeholder 6"/>
          <p:cNvSpPr>
            <a:spLocks noGrp="1"/>
          </p:cNvSpPr>
          <p:nvPr>
            <p:ph type="body" sz="half" idx="2"/>
          </p:nvPr>
        </p:nvSpPr>
        <p:spPr>
          <a:xfrm>
            <a:off x="419101" y="4406900"/>
            <a:ext cx="2472017" cy="1792195"/>
          </a:xfrm>
        </p:spPr>
        <p:txBody>
          <a:bodyPr>
            <a:normAutofit/>
          </a:bodyPr>
          <a:lstStyle/>
          <a:p>
            <a:r>
              <a:rPr lang="en-US" sz="2000" i="1" dirty="0" smtClean="0"/>
              <a:t>We used as many name brand products as possible, but not every store carried those products.</a:t>
            </a:r>
            <a:endParaRPr lang="en-US" sz="2000" i="1" dirty="0"/>
          </a:p>
        </p:txBody>
      </p:sp>
      <p:pic>
        <p:nvPicPr>
          <p:cNvPr id="3" name="Picture Placeholder 2" descr="grocery_bags.jpg"/>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3175" b="-3175"/>
          <a:stretch>
            <a:fillRect/>
          </a:stretch>
        </p:blipFill>
        <p:spPr/>
      </p:pic>
      <p:pic>
        <p:nvPicPr>
          <p:cNvPr id="12" name="Picture 11" descr="stk20047boj.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710334">
            <a:off x="6507231" y="1079603"/>
            <a:ext cx="1820042" cy="2021336"/>
          </a:xfrm>
          <a:prstGeom prst="rect">
            <a:avLst/>
          </a:prstGeom>
        </p:spPr>
      </p:pic>
    </p:spTree>
    <p:extLst>
      <p:ext uri="{BB962C8B-B14F-4D97-AF65-F5344CB8AC3E}">
        <p14:creationId xmlns:p14="http://schemas.microsoft.com/office/powerpoint/2010/main" val="33239032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78003" y="750332"/>
            <a:ext cx="5867924" cy="584776"/>
          </a:xfrm>
          <a:prstGeom prst="rect">
            <a:avLst/>
          </a:prstGeom>
        </p:spPr>
        <p:txBody>
          <a:bodyPr wrap="square">
            <a:spAutoFit/>
          </a:bodyPr>
          <a:lstStyle/>
          <a:p>
            <a:r>
              <a:rPr lang="en-US" sz="3200" dirty="0" smtClean="0"/>
              <a:t>Our trip to the local grocery stores</a:t>
            </a:r>
            <a:endParaRPr lang="en-US" sz="2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983" y="1760220"/>
            <a:ext cx="8002294" cy="416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20662" y="4597399"/>
            <a:ext cx="5037138" cy="2149021"/>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hart 10"/>
          <p:cNvGraphicFramePr>
            <a:graphicFrameLocks noGrp="1"/>
          </p:cNvGraphicFramePr>
          <p:nvPr>
            <p:extLst>
              <p:ext uri="{D42A27DB-BD31-4B8C-83A1-F6EECF244321}">
                <p14:modId xmlns:p14="http://schemas.microsoft.com/office/powerpoint/2010/main" val="3350018160"/>
              </p:ext>
            </p:extLst>
          </p:nvPr>
        </p:nvGraphicFramePr>
        <p:xfrm>
          <a:off x="0" y="441778"/>
          <a:ext cx="8872537" cy="6304643"/>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794310" y="808335"/>
            <a:ext cx="4659801" cy="107721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Pricing Comparisons of </a:t>
            </a:r>
          </a:p>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the Ithaca Grocery Market</a:t>
            </a:r>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22153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noGrp="1"/>
          </p:cNvGraphicFramePr>
          <p:nvPr>
            <p:extLst>
              <p:ext uri="{D42A27DB-BD31-4B8C-83A1-F6EECF244321}">
                <p14:modId xmlns:p14="http://schemas.microsoft.com/office/powerpoint/2010/main" val="2605353975"/>
              </p:ext>
            </p:extLst>
          </p:nvPr>
        </p:nvGraphicFramePr>
        <p:xfrm>
          <a:off x="246062" y="553357"/>
          <a:ext cx="8651875" cy="6304643"/>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151840" y="553357"/>
            <a:ext cx="4351128" cy="120032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Comparisons of the </a:t>
            </a:r>
          </a:p>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 lowest priced goods</a:t>
            </a:r>
            <a:endParaRPr lang="en-US" sz="3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82396394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Classic Grocery Stores: </a:t>
            </a:r>
            <a:r>
              <a:rPr lang="en-US" sz="3200" dirty="0"/>
              <a:t/>
            </a:r>
            <a:br>
              <a:rPr lang="en-US" sz="3200" dirty="0"/>
            </a:br>
            <a:r>
              <a:rPr lang="en-US" sz="3200" dirty="0" err="1" smtClean="0"/>
              <a:t>Wegmans</a:t>
            </a:r>
            <a:r>
              <a:rPr lang="en-US" sz="3200" dirty="0" smtClean="0"/>
              <a:t> and Tops</a:t>
            </a:r>
            <a:endParaRPr lang="en-US" sz="3200" dirty="0"/>
          </a:p>
        </p:txBody>
      </p:sp>
      <p:sp>
        <p:nvSpPr>
          <p:cNvPr id="6" name="Content Placeholder 5"/>
          <p:cNvSpPr>
            <a:spLocks noGrp="1"/>
          </p:cNvSpPr>
          <p:nvPr>
            <p:ph sz="half" idx="1"/>
          </p:nvPr>
        </p:nvSpPr>
        <p:spPr>
          <a:xfrm>
            <a:off x="403412" y="2844800"/>
            <a:ext cx="3931920" cy="3281362"/>
          </a:xfrm>
        </p:spPr>
        <p:txBody>
          <a:bodyPr>
            <a:normAutofit lnSpcReduction="10000"/>
          </a:bodyPr>
          <a:lstStyle/>
          <a:p>
            <a:r>
              <a:rPr lang="en-US" dirty="0" err="1" smtClean="0"/>
              <a:t>Wegmans</a:t>
            </a:r>
            <a:r>
              <a:rPr lang="en-US" dirty="0" smtClean="0"/>
              <a:t> prices are roughly the median of all the stores in the Ithaca area</a:t>
            </a:r>
          </a:p>
          <a:p>
            <a:r>
              <a:rPr lang="en-US" dirty="0" smtClean="0"/>
              <a:t>Competitive Advantage – Customer Service and Market Department</a:t>
            </a:r>
          </a:p>
          <a:p>
            <a:r>
              <a:rPr lang="en-US" dirty="0" smtClean="0"/>
              <a:t>Most popular of the stores</a:t>
            </a:r>
          </a:p>
          <a:p>
            <a:endParaRPr lang="en-US" dirty="0"/>
          </a:p>
        </p:txBody>
      </p:sp>
      <p:sp>
        <p:nvSpPr>
          <p:cNvPr id="7" name="Content Placeholder 6"/>
          <p:cNvSpPr>
            <a:spLocks noGrp="1"/>
          </p:cNvSpPr>
          <p:nvPr>
            <p:ph sz="half" idx="2"/>
          </p:nvPr>
        </p:nvSpPr>
        <p:spPr>
          <a:xfrm>
            <a:off x="4778188" y="2844800"/>
            <a:ext cx="3931920" cy="3281362"/>
          </a:xfrm>
        </p:spPr>
        <p:txBody>
          <a:bodyPr>
            <a:normAutofit lnSpcReduction="10000"/>
          </a:bodyPr>
          <a:lstStyle/>
          <a:p>
            <a:r>
              <a:rPr lang="en-US" dirty="0" smtClean="0"/>
              <a:t>Tops prices higher than </a:t>
            </a:r>
            <a:r>
              <a:rPr lang="en-US" dirty="0" err="1" smtClean="0"/>
              <a:t>Wegmans</a:t>
            </a:r>
            <a:endParaRPr lang="en-US" dirty="0" smtClean="0"/>
          </a:p>
          <a:p>
            <a:r>
              <a:rPr lang="en-US" dirty="0" smtClean="0"/>
              <a:t>Promotes highly its BonusPlus loyalty program for the best deals</a:t>
            </a:r>
          </a:p>
          <a:p>
            <a:r>
              <a:rPr lang="en-US" dirty="0" smtClean="0"/>
              <a:t>Has its own gas station to encourage shoppers to make one-stop shopping trips</a:t>
            </a:r>
            <a:endParaRPr lang="en-US" dirty="0"/>
          </a:p>
        </p:txBody>
      </p:sp>
      <p:sp>
        <p:nvSpPr>
          <p:cNvPr id="8" name="TextBox 7"/>
          <p:cNvSpPr txBox="1"/>
          <p:nvPr/>
        </p:nvSpPr>
        <p:spPr>
          <a:xfrm>
            <a:off x="1271504" y="1943100"/>
            <a:ext cx="7146397" cy="769441"/>
          </a:xfrm>
          <a:prstGeom prst="rect">
            <a:avLst/>
          </a:prstGeom>
          <a:noFill/>
        </p:spPr>
        <p:txBody>
          <a:bodyPr wrap="square" rtlCol="0">
            <a:spAutoFit/>
          </a:bodyPr>
          <a:lstStyle/>
          <a:p>
            <a:r>
              <a:rPr lang="en-US" sz="2200" i="1" dirty="0" smtClean="0"/>
              <a:t>Classic Grocery Stores: stores whose main focus is selling grocery products, often use hybrid pricing strategies</a:t>
            </a:r>
            <a:endParaRPr lang="en-US" sz="2200" i="1" dirty="0"/>
          </a:p>
        </p:txBody>
      </p:sp>
    </p:spTree>
    <p:extLst>
      <p:ext uri="{BB962C8B-B14F-4D97-AF65-F5344CB8AC3E}">
        <p14:creationId xmlns:p14="http://schemas.microsoft.com/office/powerpoint/2010/main" val="82944185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Supercenters: </a:t>
            </a:r>
            <a:br>
              <a:rPr lang="en-US" sz="3200" dirty="0" smtClean="0"/>
            </a:br>
            <a:r>
              <a:rPr lang="en-US" sz="3200" dirty="0" err="1" smtClean="0"/>
              <a:t>Walmart</a:t>
            </a:r>
            <a:r>
              <a:rPr lang="en-US" sz="3200" dirty="0" smtClean="0"/>
              <a:t> and Target</a:t>
            </a:r>
            <a:endParaRPr lang="en-US" sz="3200" dirty="0"/>
          </a:p>
        </p:txBody>
      </p:sp>
      <p:sp>
        <p:nvSpPr>
          <p:cNvPr id="3" name="Content Placeholder 2"/>
          <p:cNvSpPr>
            <a:spLocks noGrp="1"/>
          </p:cNvSpPr>
          <p:nvPr>
            <p:ph sz="half" idx="1"/>
          </p:nvPr>
        </p:nvSpPr>
        <p:spPr>
          <a:xfrm>
            <a:off x="403412" y="2921001"/>
            <a:ext cx="3931920" cy="3205162"/>
          </a:xfrm>
        </p:spPr>
        <p:txBody>
          <a:bodyPr>
            <a:normAutofit lnSpcReduction="10000"/>
          </a:bodyPr>
          <a:lstStyle/>
          <a:p>
            <a:r>
              <a:rPr lang="en-US" dirty="0" err="1" smtClean="0"/>
              <a:t>Walmart</a:t>
            </a:r>
            <a:r>
              <a:rPr lang="en-US" dirty="0" smtClean="0"/>
              <a:t> has prices lower than either of the Classic Grocery Stores</a:t>
            </a:r>
          </a:p>
          <a:p>
            <a:r>
              <a:rPr lang="en-US" dirty="0" smtClean="0"/>
              <a:t>Many perceive the product quality and customer service as below average </a:t>
            </a:r>
            <a:endParaRPr lang="en-US" dirty="0"/>
          </a:p>
        </p:txBody>
      </p:sp>
      <p:sp>
        <p:nvSpPr>
          <p:cNvPr id="4" name="Content Placeholder 3"/>
          <p:cNvSpPr>
            <a:spLocks noGrp="1"/>
          </p:cNvSpPr>
          <p:nvPr>
            <p:ph sz="half" idx="2"/>
          </p:nvPr>
        </p:nvSpPr>
        <p:spPr>
          <a:xfrm>
            <a:off x="4778188" y="2921000"/>
            <a:ext cx="3931920" cy="3205163"/>
          </a:xfrm>
        </p:spPr>
        <p:txBody>
          <a:bodyPr>
            <a:normAutofit lnSpcReduction="10000"/>
          </a:bodyPr>
          <a:lstStyle/>
          <a:p>
            <a:r>
              <a:rPr lang="en-US" dirty="0" smtClean="0"/>
              <a:t>Target only recently opened a grocery department in the Ithaca area</a:t>
            </a:r>
          </a:p>
          <a:p>
            <a:r>
              <a:rPr lang="en-US" dirty="0" smtClean="0"/>
              <a:t>Very competitive pricing, comparable to </a:t>
            </a:r>
            <a:r>
              <a:rPr lang="en-US" dirty="0" err="1" smtClean="0"/>
              <a:t>Walmart</a:t>
            </a:r>
            <a:r>
              <a:rPr lang="en-US" dirty="0" smtClean="0"/>
              <a:t> less than Tops and </a:t>
            </a:r>
            <a:r>
              <a:rPr lang="en-US" dirty="0" err="1" smtClean="0"/>
              <a:t>Wegmans</a:t>
            </a:r>
            <a:endParaRPr lang="en-US" dirty="0" smtClean="0"/>
          </a:p>
          <a:p>
            <a:r>
              <a:rPr lang="en-US" dirty="0" smtClean="0"/>
              <a:t>Convenient location could lead to large growth</a:t>
            </a:r>
          </a:p>
          <a:p>
            <a:endParaRPr lang="en-US" dirty="0"/>
          </a:p>
        </p:txBody>
      </p:sp>
      <p:sp>
        <p:nvSpPr>
          <p:cNvPr id="6" name="TextBox 5"/>
          <p:cNvSpPr txBox="1"/>
          <p:nvPr/>
        </p:nvSpPr>
        <p:spPr>
          <a:xfrm>
            <a:off x="778241" y="2000399"/>
            <a:ext cx="7931867" cy="769441"/>
          </a:xfrm>
          <a:prstGeom prst="rect">
            <a:avLst/>
          </a:prstGeom>
          <a:noFill/>
        </p:spPr>
        <p:txBody>
          <a:bodyPr wrap="square" rtlCol="0">
            <a:spAutoFit/>
          </a:bodyPr>
          <a:lstStyle/>
          <a:p>
            <a:r>
              <a:rPr lang="en-US" sz="2200" i="1" dirty="0" smtClean="0"/>
              <a:t>Supercenters: Stores that sell a wide variety of products, have a grocery department but it is not the main focus, use hybrid pricing</a:t>
            </a:r>
            <a:endParaRPr lang="en-US" sz="2200" i="1" dirty="0"/>
          </a:p>
        </p:txBody>
      </p:sp>
    </p:spTree>
    <p:extLst>
      <p:ext uri="{BB962C8B-B14F-4D97-AF65-F5344CB8AC3E}">
        <p14:creationId xmlns:p14="http://schemas.microsoft.com/office/powerpoint/2010/main" val="48439579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Specialty Grocery Stores:</a:t>
            </a:r>
            <a:br>
              <a:rPr lang="en-US" sz="3200" dirty="0" smtClean="0"/>
            </a:br>
            <a:r>
              <a:rPr lang="en-US" sz="3200" dirty="0" err="1" smtClean="0"/>
              <a:t>GreenStar</a:t>
            </a:r>
            <a:r>
              <a:rPr lang="en-US" sz="3200" dirty="0" smtClean="0"/>
              <a:t> and Wilson Farms</a:t>
            </a:r>
            <a:endParaRPr lang="en-US" sz="3200" dirty="0"/>
          </a:p>
        </p:txBody>
      </p:sp>
      <p:sp>
        <p:nvSpPr>
          <p:cNvPr id="3" name="Content Placeholder 2"/>
          <p:cNvSpPr>
            <a:spLocks noGrp="1"/>
          </p:cNvSpPr>
          <p:nvPr>
            <p:ph sz="half" idx="1"/>
          </p:nvPr>
        </p:nvSpPr>
        <p:spPr>
          <a:xfrm>
            <a:off x="403412" y="2946401"/>
            <a:ext cx="3931920" cy="3179762"/>
          </a:xfrm>
        </p:spPr>
        <p:txBody>
          <a:bodyPr>
            <a:normAutofit fontScale="92500"/>
          </a:bodyPr>
          <a:lstStyle/>
          <a:p>
            <a:r>
              <a:rPr lang="en-US" dirty="0" err="1" smtClean="0"/>
              <a:t>GreenStar</a:t>
            </a:r>
            <a:r>
              <a:rPr lang="en-US" dirty="0" smtClean="0"/>
              <a:t> sells organic and natural foods</a:t>
            </a:r>
          </a:p>
          <a:p>
            <a:r>
              <a:rPr lang="en-US" dirty="0" smtClean="0"/>
              <a:t>Can price higher because it serves a special niche market segment</a:t>
            </a:r>
          </a:p>
          <a:p>
            <a:r>
              <a:rPr lang="en-US" dirty="0" smtClean="0"/>
              <a:t>Higher cost of inventory because of the organic nature of the products</a:t>
            </a:r>
            <a:endParaRPr lang="en-US" dirty="0"/>
          </a:p>
        </p:txBody>
      </p:sp>
      <p:sp>
        <p:nvSpPr>
          <p:cNvPr id="4" name="Content Placeholder 3"/>
          <p:cNvSpPr>
            <a:spLocks noGrp="1"/>
          </p:cNvSpPr>
          <p:nvPr>
            <p:ph sz="half" idx="2"/>
          </p:nvPr>
        </p:nvSpPr>
        <p:spPr>
          <a:xfrm>
            <a:off x="4778188" y="2946401"/>
            <a:ext cx="3931920" cy="3179762"/>
          </a:xfrm>
        </p:spPr>
        <p:txBody>
          <a:bodyPr>
            <a:normAutofit fontScale="92500"/>
          </a:bodyPr>
          <a:lstStyle/>
          <a:p>
            <a:r>
              <a:rPr lang="en-US" dirty="0" smtClean="0"/>
              <a:t>Wilson Farms is in a prime location for most Cornell students</a:t>
            </a:r>
          </a:p>
          <a:p>
            <a:r>
              <a:rPr lang="en-US" dirty="0" smtClean="0"/>
              <a:t>Being the only major grocery store in Collegetown gives them a competitive advantage</a:t>
            </a:r>
          </a:p>
          <a:p>
            <a:r>
              <a:rPr lang="en-US" dirty="0" smtClean="0"/>
              <a:t>Lack of competition leads to higher prices</a:t>
            </a:r>
            <a:endParaRPr lang="en-US" dirty="0"/>
          </a:p>
        </p:txBody>
      </p:sp>
      <p:sp>
        <p:nvSpPr>
          <p:cNvPr id="6" name="TextBox 5"/>
          <p:cNvSpPr txBox="1"/>
          <p:nvPr/>
        </p:nvSpPr>
        <p:spPr>
          <a:xfrm>
            <a:off x="624840" y="1968500"/>
            <a:ext cx="8306696" cy="769441"/>
          </a:xfrm>
          <a:prstGeom prst="rect">
            <a:avLst/>
          </a:prstGeom>
          <a:noFill/>
        </p:spPr>
        <p:txBody>
          <a:bodyPr wrap="square" rtlCol="0">
            <a:spAutoFit/>
          </a:bodyPr>
          <a:lstStyle/>
          <a:p>
            <a:r>
              <a:rPr lang="en-US" sz="2200" i="1" dirty="0" smtClean="0"/>
              <a:t>Specialty Grocery Stores: Stores that focus on grocery products but have a specific target market, can price higher due to specialization</a:t>
            </a:r>
            <a:endParaRPr lang="en-US" sz="2200" i="1" dirty="0"/>
          </a:p>
        </p:txBody>
      </p:sp>
    </p:spTree>
    <p:extLst>
      <p:ext uri="{BB962C8B-B14F-4D97-AF65-F5344CB8AC3E}">
        <p14:creationId xmlns:p14="http://schemas.microsoft.com/office/powerpoint/2010/main" val="39276603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Value Grocery:</a:t>
            </a:r>
            <a:br>
              <a:rPr lang="en-US" sz="3200" dirty="0" smtClean="0"/>
            </a:br>
            <a:r>
              <a:rPr lang="en-US" sz="3200" dirty="0" err="1" smtClean="0"/>
              <a:t>Aldi’s</a:t>
            </a:r>
            <a:endParaRPr lang="en-US" sz="3200" dirty="0"/>
          </a:p>
        </p:txBody>
      </p:sp>
      <p:sp>
        <p:nvSpPr>
          <p:cNvPr id="5" name="Content Placeholder 4"/>
          <p:cNvSpPr>
            <a:spLocks noGrp="1"/>
          </p:cNvSpPr>
          <p:nvPr>
            <p:ph idx="1"/>
          </p:nvPr>
        </p:nvSpPr>
        <p:spPr>
          <a:xfrm>
            <a:off x="1781503" y="2921000"/>
            <a:ext cx="7076747" cy="3205163"/>
          </a:xfrm>
        </p:spPr>
        <p:txBody>
          <a:bodyPr/>
          <a:lstStyle/>
          <a:p>
            <a:r>
              <a:rPr lang="en-US" dirty="0" smtClean="0"/>
              <a:t>Sells off brand items at extremely low prices</a:t>
            </a:r>
          </a:p>
          <a:p>
            <a:r>
              <a:rPr lang="en-US" dirty="0" smtClean="0"/>
              <a:t>Sometimes leads to skeptical shopping behavior of customers, especially with produce and meat</a:t>
            </a:r>
          </a:p>
          <a:p>
            <a:r>
              <a:rPr lang="en-US" dirty="0" smtClean="0"/>
              <a:t>The store is not organized to display products in a comparable manner to other stores</a:t>
            </a:r>
            <a:endParaRPr lang="en-US" dirty="0"/>
          </a:p>
        </p:txBody>
      </p:sp>
      <p:sp>
        <p:nvSpPr>
          <p:cNvPr id="7" name="TextBox 6"/>
          <p:cNvSpPr txBox="1"/>
          <p:nvPr/>
        </p:nvSpPr>
        <p:spPr>
          <a:xfrm>
            <a:off x="569913" y="1905000"/>
            <a:ext cx="8574087" cy="769441"/>
          </a:xfrm>
          <a:prstGeom prst="rect">
            <a:avLst/>
          </a:prstGeom>
          <a:noFill/>
        </p:spPr>
        <p:txBody>
          <a:bodyPr wrap="square" rtlCol="0">
            <a:spAutoFit/>
          </a:bodyPr>
          <a:lstStyle/>
          <a:p>
            <a:r>
              <a:rPr lang="en-US" sz="2200" i="1" dirty="0" smtClean="0"/>
              <a:t>Value Grocery Store: store that focuses on grocery products but sells products it can sell at an extreme discount, every day low pricing</a:t>
            </a:r>
            <a:endParaRPr lang="en-US" sz="2200" i="1" dirty="0"/>
          </a:p>
        </p:txBody>
      </p:sp>
    </p:spTree>
    <p:extLst>
      <p:ext uri="{BB962C8B-B14F-4D97-AF65-F5344CB8AC3E}">
        <p14:creationId xmlns:p14="http://schemas.microsoft.com/office/powerpoint/2010/main" val="40892781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31899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Opportunity</a:t>
            </a:r>
            <a:endParaRPr lang="en-US" dirty="0"/>
          </a:p>
        </p:txBody>
      </p:sp>
      <p:sp>
        <p:nvSpPr>
          <p:cNvPr id="3" name="Content Placeholder 2"/>
          <p:cNvSpPr>
            <a:spLocks noGrp="1"/>
          </p:cNvSpPr>
          <p:nvPr>
            <p:ph sz="half" idx="1"/>
          </p:nvPr>
        </p:nvSpPr>
        <p:spPr>
          <a:xfrm>
            <a:off x="403411" y="2163095"/>
            <a:ext cx="4192651" cy="3975100"/>
          </a:xfrm>
        </p:spPr>
        <p:txBody>
          <a:bodyPr/>
          <a:lstStyle/>
          <a:p>
            <a:r>
              <a:rPr lang="en-US" dirty="0" smtClean="0"/>
              <a:t>Potential for </a:t>
            </a:r>
            <a:r>
              <a:rPr lang="en-US" sz="3200" dirty="0" smtClean="0"/>
              <a:t>Internet</a:t>
            </a:r>
            <a:r>
              <a:rPr lang="en-US" dirty="0" smtClean="0"/>
              <a:t>/</a:t>
            </a:r>
            <a:r>
              <a:rPr lang="en-US" sz="3200" dirty="0" smtClean="0"/>
              <a:t>Smartphone </a:t>
            </a:r>
            <a:r>
              <a:rPr lang="en-US" dirty="0" smtClean="0"/>
              <a:t>market</a:t>
            </a:r>
          </a:p>
          <a:p>
            <a:pPr lvl="1"/>
            <a:r>
              <a:rPr lang="en-US" dirty="0" smtClean="0"/>
              <a:t>Convenience</a:t>
            </a:r>
          </a:p>
          <a:p>
            <a:pPr lvl="1"/>
            <a:r>
              <a:rPr lang="en-US" dirty="0" smtClean="0"/>
              <a:t>Low cost</a:t>
            </a:r>
          </a:p>
          <a:p>
            <a:r>
              <a:rPr lang="en-US" dirty="0" smtClean="0">
                <a:hlinkClick r:id="rId3"/>
              </a:rPr>
              <a:t>http</a:t>
            </a:r>
            <a:r>
              <a:rPr lang="en-US" dirty="0">
                <a:hlinkClick r:id="rId3"/>
              </a:rPr>
              <a:t>://www.youtube.com/watch?v=dx7aRhKej0w&amp;feature=</a:t>
            </a:r>
            <a:r>
              <a:rPr lang="en-US" dirty="0" smtClean="0">
                <a:hlinkClick r:id="rId3"/>
              </a:rPr>
              <a:t>related</a:t>
            </a:r>
            <a:endParaRPr lang="en-US" dirty="0" smtClean="0"/>
          </a:p>
          <a:p>
            <a:endParaRPr lang="en-US" dirty="0"/>
          </a:p>
        </p:txBody>
      </p:sp>
      <p:pic>
        <p:nvPicPr>
          <p:cNvPr id="5" name="Content Placeholder 4" descr="Screen Shot 2012-04-22 at 8.18.29 PM.png"/>
          <p:cNvPicPr>
            <a:picLocks noGrp="1" noChangeAspect="1"/>
          </p:cNvPicPr>
          <p:nvPr>
            <p:ph sz="half" idx="2"/>
          </p:nvPr>
        </p:nvPicPr>
        <p:blipFill rotWithShape="1">
          <a:blip r:embed="rId4" cstate="email">
            <a:extLst>
              <a:ext uri="{28A0092B-C50C-407E-A947-70E740481C1C}">
                <a14:useLocalDpi xmlns:a14="http://schemas.microsoft.com/office/drawing/2010/main" val="0"/>
              </a:ext>
            </a:extLst>
          </a:blip>
          <a:srcRect l="499" r="382"/>
          <a:stretch/>
        </p:blipFill>
        <p:spPr>
          <a:xfrm>
            <a:off x="5117327" y="2151063"/>
            <a:ext cx="3258154" cy="3975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52728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a:t>
            </a:r>
            <a:endParaRPr lang="en-US" dirty="0"/>
          </a:p>
        </p:txBody>
      </p:sp>
      <p:sp>
        <p:nvSpPr>
          <p:cNvPr id="3" name="Content Placeholder 2"/>
          <p:cNvSpPr>
            <a:spLocks noGrp="1"/>
          </p:cNvSpPr>
          <p:nvPr>
            <p:ph sz="half" idx="1"/>
          </p:nvPr>
        </p:nvSpPr>
        <p:spPr>
          <a:xfrm>
            <a:off x="354569" y="2558067"/>
            <a:ext cx="3931920" cy="3975100"/>
          </a:xfrm>
        </p:spPr>
        <p:txBody>
          <a:bodyPr/>
          <a:lstStyle/>
          <a:p>
            <a:r>
              <a:rPr lang="en-US" dirty="0" smtClean="0"/>
              <a:t>Typical grocery store customer: </a:t>
            </a:r>
            <a:r>
              <a:rPr lang="en-US" sz="2800" dirty="0" smtClean="0"/>
              <a:t>female</a:t>
            </a:r>
            <a:r>
              <a:rPr lang="en-US" dirty="0" smtClean="0"/>
              <a:t> head of a household</a:t>
            </a:r>
          </a:p>
          <a:p>
            <a:r>
              <a:rPr lang="en-US" dirty="0" smtClean="0"/>
              <a:t>Household </a:t>
            </a:r>
            <a:r>
              <a:rPr lang="en-US" sz="2800" dirty="0" smtClean="0"/>
              <a:t>with children </a:t>
            </a:r>
            <a:r>
              <a:rPr lang="en-US" dirty="0" smtClean="0"/>
              <a:t>spend considerable more on groceries than childless households</a:t>
            </a:r>
            <a:endParaRPr lang="en-US" dirty="0"/>
          </a:p>
        </p:txBody>
      </p:sp>
      <p:pic>
        <p:nvPicPr>
          <p:cNvPr id="6" name="Content Placeholder 5" descr="mom-and-kids-shopping-with-canvas-tote-lg.jpg"/>
          <p:cNvPicPr>
            <a:picLocks noGrp="1" noChangeAspect="1"/>
          </p:cNvPicPr>
          <p:nvPr>
            <p:ph sz="half" idx="2"/>
          </p:nvPr>
        </p:nvPicPr>
        <p:blipFill rotWithShape="1">
          <a:blip r:embed="rId3" cstate="email">
            <a:extLst>
              <a:ext uri="{28A0092B-C50C-407E-A947-70E740481C1C}">
                <a14:useLocalDpi xmlns:a14="http://schemas.microsoft.com/office/drawing/2010/main" val="0"/>
              </a:ext>
            </a:extLst>
          </a:blip>
          <a:srcRect t="1568" r="3315" b="-126"/>
          <a:stretch/>
        </p:blipFill>
        <p:spPr>
          <a:xfrm>
            <a:off x="4443053" y="2697227"/>
            <a:ext cx="4115990" cy="2678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410996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Opportunity</a:t>
            </a:r>
            <a:endParaRPr lang="en-US" dirty="0"/>
          </a:p>
        </p:txBody>
      </p:sp>
      <p:sp>
        <p:nvSpPr>
          <p:cNvPr id="3" name="Content Placeholder 2"/>
          <p:cNvSpPr>
            <a:spLocks noGrp="1"/>
          </p:cNvSpPr>
          <p:nvPr>
            <p:ph sz="half" idx="1"/>
          </p:nvPr>
        </p:nvSpPr>
        <p:spPr>
          <a:xfrm>
            <a:off x="403412" y="2151063"/>
            <a:ext cx="8454838" cy="3975100"/>
          </a:xfrm>
        </p:spPr>
        <p:txBody>
          <a:bodyPr>
            <a:normAutofit/>
          </a:bodyPr>
          <a:lstStyle/>
          <a:p>
            <a:r>
              <a:rPr lang="en-US" dirty="0"/>
              <a:t>Mobile Coupons</a:t>
            </a:r>
          </a:p>
          <a:p>
            <a:pPr lvl="1"/>
            <a:r>
              <a:rPr lang="en-US" dirty="0"/>
              <a:t>High redemption rate</a:t>
            </a:r>
          </a:p>
          <a:p>
            <a:pPr lvl="1"/>
            <a:r>
              <a:rPr lang="en-US" dirty="0"/>
              <a:t>Easy for people to access</a:t>
            </a:r>
          </a:p>
          <a:p>
            <a:r>
              <a:rPr lang="en-US" dirty="0"/>
              <a:t>Private Label Expansion</a:t>
            </a:r>
          </a:p>
          <a:p>
            <a:pPr lvl="1"/>
            <a:r>
              <a:rPr lang="en-US" dirty="0"/>
              <a:t>Vertical Integration – Reduce Costs</a:t>
            </a:r>
          </a:p>
          <a:p>
            <a:pPr lvl="1"/>
            <a:r>
              <a:rPr lang="en-US" dirty="0"/>
              <a:t>Creates Brand Differentiation</a:t>
            </a:r>
          </a:p>
          <a:p>
            <a:pPr lvl="1"/>
            <a:r>
              <a:rPr lang="en-US" dirty="0"/>
              <a:t>Better Serving Customer needs</a:t>
            </a:r>
          </a:p>
          <a:p>
            <a:r>
              <a:rPr lang="en-US" dirty="0" smtClean="0"/>
              <a:t>Recommendation for Ithaca Market</a:t>
            </a:r>
          </a:p>
          <a:p>
            <a:pPr lvl="1"/>
            <a:r>
              <a:rPr lang="en-US" dirty="0" smtClean="0"/>
              <a:t>Bring a EDLP/Hybrid store closer to Cornell Campus</a:t>
            </a:r>
          </a:p>
        </p:txBody>
      </p:sp>
    </p:spTree>
    <p:extLst>
      <p:ext uri="{BB962C8B-B14F-4D97-AF65-F5344CB8AC3E}">
        <p14:creationId xmlns:p14="http://schemas.microsoft.com/office/powerpoint/2010/main" val="53806709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191.JPG"/>
          <p:cNvPicPr>
            <a:picLocks noChangeAspect="1"/>
          </p:cNvPicPr>
          <p:nvPr/>
        </p:nvPicPr>
        <p:blipFill>
          <a:blip r:embed="rId2" cstate="print"/>
          <a:stretch>
            <a:fillRect/>
          </a:stretch>
        </p:blipFill>
        <p:spPr>
          <a:xfrm>
            <a:off x="723462" y="1260112"/>
            <a:ext cx="3562994" cy="4757727"/>
          </a:xfrm>
          <a:prstGeom prst="rect">
            <a:avLst/>
          </a:prstGeom>
          <a:ln>
            <a:noFill/>
          </a:ln>
          <a:effectLst>
            <a:softEdge rad="112500"/>
          </a:effectLst>
        </p:spPr>
      </p:pic>
      <p:sp>
        <p:nvSpPr>
          <p:cNvPr id="3" name="Rectangle 2"/>
          <p:cNvSpPr/>
          <p:nvPr/>
        </p:nvSpPr>
        <p:spPr>
          <a:xfrm>
            <a:off x="4867559" y="1997072"/>
            <a:ext cx="3430747" cy="341632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rPr>
              <a:t>Thank </a:t>
            </a:r>
            <a:r>
              <a:rPr lang="en-US" sz="5400" b="1" cap="none" spc="0"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rPr>
              <a:t>You!</a:t>
            </a:r>
            <a:endParaRPr lang="en-US" sz="5400" b="1" dirty="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endParaRPr>
          </a:p>
          <a:p>
            <a:pPr algn="ctr"/>
            <a:endParaRPr lang="en-US" sz="5400" b="1" cap="none" spc="0"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endParaRPr>
          </a:p>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rPr>
              <a:t>Questions </a:t>
            </a:r>
          </a:p>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rPr>
              <a:t>&amp; Answers</a:t>
            </a:r>
            <a:endParaRPr lang="en-US" sz="5400" b="1" cap="none" spc="0" dirty="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3152175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a:t>
            </a:r>
            <a:endParaRPr lang="en-US" dirty="0"/>
          </a:p>
        </p:txBody>
      </p:sp>
      <p:pic>
        <p:nvPicPr>
          <p:cNvPr id="5" name="Content Placeholder 4" descr="us_industry_44511_06_MajorMarketSegmentsChartData.png"/>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l="-3935" r="-3935"/>
          <a:stretch>
            <a:fillRect/>
          </a:stretch>
        </p:blipFill>
        <p:spPr>
          <a:xfrm>
            <a:off x="403225" y="2151063"/>
            <a:ext cx="8455025" cy="3975100"/>
          </a:xfrm>
        </p:spPr>
      </p:pic>
    </p:spTree>
    <p:extLst>
      <p:ext uri="{BB962C8B-B14F-4D97-AF65-F5344CB8AC3E}">
        <p14:creationId xmlns:p14="http://schemas.microsoft.com/office/powerpoint/2010/main" val="3882138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34119302"/>
              </p:ext>
            </p:extLst>
          </p:nvPr>
        </p:nvGraphicFramePr>
        <p:xfrm>
          <a:off x="0" y="1793875"/>
          <a:ext cx="9144000" cy="5064125"/>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A022278.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862681">
            <a:off x="7290947" y="4632406"/>
            <a:ext cx="1111879" cy="1802466"/>
          </a:xfrm>
          <a:prstGeom prst="rect">
            <a:avLst/>
          </a:prstGeom>
        </p:spPr>
      </p:pic>
    </p:spTree>
    <p:extLst>
      <p:ext uri="{BB962C8B-B14F-4D97-AF65-F5344CB8AC3E}">
        <p14:creationId xmlns:p14="http://schemas.microsoft.com/office/powerpoint/2010/main" val="31925943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743396" y="4540109"/>
            <a:ext cx="3931920" cy="1130679"/>
          </a:xfrm>
          <a:prstGeom prst="roundRect">
            <a:avLst/>
          </a:prstGeom>
          <a:solidFill>
            <a:schemeClr val="accent2">
              <a:alpha val="2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Rounded Rectangle 6"/>
          <p:cNvSpPr/>
          <p:nvPr/>
        </p:nvSpPr>
        <p:spPr>
          <a:xfrm>
            <a:off x="4743396" y="2168459"/>
            <a:ext cx="3931920" cy="1693244"/>
          </a:xfrm>
          <a:prstGeom prst="roundRect">
            <a:avLst/>
          </a:prstGeom>
          <a:solidFill>
            <a:schemeClr val="accent2">
              <a:alpha val="2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368620" y="2151063"/>
            <a:ext cx="3931920" cy="1223577"/>
          </a:xfrm>
          <a:prstGeom prst="roundRect">
            <a:avLst/>
          </a:prstGeom>
          <a:solidFill>
            <a:schemeClr val="accent2">
              <a:alpha val="2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ounded Rectangle 5"/>
          <p:cNvSpPr/>
          <p:nvPr/>
        </p:nvSpPr>
        <p:spPr>
          <a:xfrm>
            <a:off x="351224" y="3527040"/>
            <a:ext cx="3931920" cy="2300303"/>
          </a:xfrm>
          <a:prstGeom prst="roundRect">
            <a:avLst/>
          </a:prstGeom>
          <a:solidFill>
            <a:schemeClr val="accent2">
              <a:alpha val="2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Distribution</a:t>
            </a:r>
            <a:endParaRPr lang="en-US" dirty="0"/>
          </a:p>
        </p:txBody>
      </p:sp>
      <p:sp>
        <p:nvSpPr>
          <p:cNvPr id="3" name="Content Placeholder 2"/>
          <p:cNvSpPr>
            <a:spLocks noGrp="1"/>
          </p:cNvSpPr>
          <p:nvPr>
            <p:ph sz="half" idx="1"/>
          </p:nvPr>
        </p:nvSpPr>
        <p:spPr/>
        <p:txBody>
          <a:bodyPr/>
          <a:lstStyle/>
          <a:p>
            <a:r>
              <a:rPr lang="en-US" dirty="0" smtClean="0"/>
              <a:t>Effective supply chain management crucial</a:t>
            </a:r>
          </a:p>
          <a:p>
            <a:pPr lvl="1"/>
            <a:r>
              <a:rPr lang="en-US" dirty="0" smtClean="0"/>
              <a:t>Keeps costs low</a:t>
            </a:r>
          </a:p>
          <a:p>
            <a:r>
              <a:rPr lang="en-US" dirty="0" smtClean="0"/>
              <a:t> </a:t>
            </a:r>
            <a:r>
              <a:rPr lang="en-US" sz="2400" dirty="0" smtClean="0"/>
              <a:t>Large companies</a:t>
            </a:r>
          </a:p>
          <a:p>
            <a:pPr lvl="1"/>
            <a:r>
              <a:rPr lang="en-US" sz="2400" dirty="0" smtClean="0"/>
              <a:t>Manufacturers</a:t>
            </a:r>
          </a:p>
          <a:p>
            <a:r>
              <a:rPr lang="en-US" sz="2400" dirty="0" smtClean="0"/>
              <a:t>Small chains &amp; independent retailers</a:t>
            </a:r>
          </a:p>
          <a:p>
            <a:pPr lvl="1"/>
            <a:r>
              <a:rPr lang="en-US" sz="2400" dirty="0" smtClean="0"/>
              <a:t>Wholesalers</a:t>
            </a:r>
          </a:p>
        </p:txBody>
      </p:sp>
      <p:sp>
        <p:nvSpPr>
          <p:cNvPr id="4" name="Content Placeholder 3"/>
          <p:cNvSpPr>
            <a:spLocks noGrp="1"/>
          </p:cNvSpPr>
          <p:nvPr>
            <p:ph sz="half" idx="2"/>
          </p:nvPr>
        </p:nvSpPr>
        <p:spPr>
          <a:xfrm>
            <a:off x="4778188" y="2290223"/>
            <a:ext cx="3931920" cy="3975100"/>
          </a:xfrm>
        </p:spPr>
        <p:txBody>
          <a:bodyPr/>
          <a:lstStyle/>
          <a:p>
            <a:pPr>
              <a:lnSpc>
                <a:spcPct val="50000"/>
              </a:lnSpc>
            </a:pPr>
            <a:r>
              <a:rPr lang="en-US" dirty="0" smtClean="0"/>
              <a:t>Number of distributors</a:t>
            </a:r>
          </a:p>
          <a:p>
            <a:pPr>
              <a:lnSpc>
                <a:spcPct val="50000"/>
              </a:lnSpc>
            </a:pPr>
            <a:r>
              <a:rPr lang="en-US" dirty="0" smtClean="0"/>
              <a:t>Food brokers</a:t>
            </a:r>
          </a:p>
          <a:p>
            <a:pPr>
              <a:lnSpc>
                <a:spcPct val="50000"/>
              </a:lnSpc>
            </a:pPr>
            <a:r>
              <a:rPr lang="en-US" dirty="0" smtClean="0"/>
              <a:t>Volume discounts</a:t>
            </a:r>
          </a:p>
          <a:p>
            <a:pPr>
              <a:lnSpc>
                <a:spcPct val="50000"/>
              </a:lnSpc>
            </a:pPr>
            <a:r>
              <a:rPr lang="en-US" dirty="0" smtClean="0"/>
              <a:t>Trade funds</a:t>
            </a:r>
          </a:p>
          <a:p>
            <a:endParaRPr lang="en-US" dirty="0"/>
          </a:p>
          <a:p>
            <a:pPr>
              <a:lnSpc>
                <a:spcPct val="80000"/>
              </a:lnSpc>
            </a:pPr>
            <a:r>
              <a:rPr lang="en-US" sz="2800" dirty="0" smtClean="0"/>
              <a:t>Distribution centers?</a:t>
            </a:r>
          </a:p>
          <a:p>
            <a:pPr>
              <a:lnSpc>
                <a:spcPct val="80000"/>
              </a:lnSpc>
            </a:pPr>
            <a:r>
              <a:rPr lang="en-US" sz="2800" dirty="0" smtClean="0"/>
              <a:t>Direct shipments?</a:t>
            </a:r>
            <a:endParaRPr lang="en-US" sz="2800" dirty="0"/>
          </a:p>
        </p:txBody>
      </p:sp>
    </p:spTree>
    <p:extLst>
      <p:ext uri="{BB962C8B-B14F-4D97-AF65-F5344CB8AC3E}">
        <p14:creationId xmlns:p14="http://schemas.microsoft.com/office/powerpoint/2010/main" val="25195101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1267</TotalTime>
  <Words>4707</Words>
  <Application>Microsoft Macintosh PowerPoint</Application>
  <PresentationFormat>On-screen Show (4:3)</PresentationFormat>
  <Paragraphs>793</Paragraphs>
  <Slides>61</Slides>
  <Notes>27</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Spectrum</vt:lpstr>
      <vt:lpstr>Supermarket &amp; Grocery Industry</vt:lpstr>
      <vt:lpstr>AGENDA</vt:lpstr>
      <vt:lpstr>Why the Industry?</vt:lpstr>
      <vt:lpstr>Industry Analysis</vt:lpstr>
      <vt:lpstr>Industry Definition</vt:lpstr>
      <vt:lpstr>Customer</vt:lpstr>
      <vt:lpstr>Customer</vt:lpstr>
      <vt:lpstr>Cost</vt:lpstr>
      <vt:lpstr>Distribution</vt:lpstr>
      <vt:lpstr>Competition</vt:lpstr>
      <vt:lpstr>The Kroger Co.</vt:lpstr>
      <vt:lpstr>Safeway Inc.</vt:lpstr>
      <vt:lpstr>Supervalu Inc.</vt:lpstr>
      <vt:lpstr>Other Companies</vt:lpstr>
      <vt:lpstr>Competition</vt:lpstr>
      <vt:lpstr>Barriers to Entry</vt:lpstr>
      <vt:lpstr>Key Success Factors</vt:lpstr>
      <vt:lpstr>Pricing Strategies </vt:lpstr>
      <vt:lpstr>Primary Pricing</vt:lpstr>
      <vt:lpstr>Everyday Low Pricing (EDLP)</vt:lpstr>
      <vt:lpstr>Examples of EDLP Strategy Used</vt:lpstr>
      <vt:lpstr>Advantages of EDLP</vt:lpstr>
      <vt:lpstr>Profitability of EDLP</vt:lpstr>
      <vt:lpstr>Reduced Price Items: EDLP</vt:lpstr>
      <vt:lpstr>High-Low Pricing</vt:lpstr>
      <vt:lpstr>Example of Hi-Lo Strategy Used</vt:lpstr>
      <vt:lpstr>Reasons to Use Hi-Lo Pricing</vt:lpstr>
      <vt:lpstr>Profitability of Hi-Lo</vt:lpstr>
      <vt:lpstr>How Revenue is Made: Hi-Lo</vt:lpstr>
      <vt:lpstr>Hybrid Pricing</vt:lpstr>
      <vt:lpstr>Example of Hybrid Pricing Used</vt:lpstr>
      <vt:lpstr>Demographics and Pricing Strategies</vt:lpstr>
      <vt:lpstr>Secondary Pricing Strategies</vt:lpstr>
      <vt:lpstr>Psychological Pricing </vt:lpstr>
      <vt:lpstr>Private Labels: Revenue Trends</vt:lpstr>
      <vt:lpstr>Price Differential </vt:lpstr>
      <vt:lpstr>Private Labels: Evolution</vt:lpstr>
      <vt:lpstr>In Ithaca</vt:lpstr>
      <vt:lpstr>Slotting</vt:lpstr>
      <vt:lpstr> Shift in Asymmetry? </vt:lpstr>
      <vt:lpstr>Slotting</vt:lpstr>
      <vt:lpstr>Coupons</vt:lpstr>
      <vt:lpstr>Coupons</vt:lpstr>
      <vt:lpstr>Coupon Distribution by Volume for Grocery Products</vt:lpstr>
      <vt:lpstr>Digital Coupons</vt:lpstr>
      <vt:lpstr>Loyalty Programs</vt:lpstr>
      <vt:lpstr>Loyalty Member Clusters</vt:lpstr>
      <vt:lpstr>Loyalty Programs: Wegmans vs. Top’s</vt:lpstr>
      <vt:lpstr>Ithaca Grocery Market</vt:lpstr>
      <vt:lpstr>PowerPoint Presentation</vt:lpstr>
      <vt:lpstr>PowerPoint Presentation</vt:lpstr>
      <vt:lpstr>PowerPoint Presentation</vt:lpstr>
      <vt:lpstr>PowerPoint Presentation</vt:lpstr>
      <vt:lpstr>Classic Grocery Stores:  Wegmans and Tops</vt:lpstr>
      <vt:lpstr>Supercenters:  Walmart and Target</vt:lpstr>
      <vt:lpstr>Specialty Grocery Stores: GreenStar and Wilson Farms</vt:lpstr>
      <vt:lpstr>Value Grocery: Aldi’s</vt:lpstr>
      <vt:lpstr>Recommendations</vt:lpstr>
      <vt:lpstr>Opportunity</vt:lpstr>
      <vt:lpstr>Opportunity</vt:lpstr>
      <vt:lpstr>PowerPoint Presentation</vt:lpstr>
    </vt:vector>
  </TitlesOfParts>
  <Company>Cornell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&amp; Grocery Industry</dc:title>
  <dc:creator>Min Byul Kim</dc:creator>
  <cp:lastModifiedBy>Min Byul Kim</cp:lastModifiedBy>
  <cp:revision>117</cp:revision>
  <dcterms:created xsi:type="dcterms:W3CDTF">2012-04-24T03:09:59Z</dcterms:created>
  <dcterms:modified xsi:type="dcterms:W3CDTF">2012-04-24T03:56:37Z</dcterms:modified>
</cp:coreProperties>
</file>